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76" r:id="rId4"/>
  </p:sldMasterIdLst>
  <p:notesMasterIdLst>
    <p:notesMasterId r:id="rId21"/>
  </p:notesMasterIdLst>
  <p:handoutMasterIdLst>
    <p:handoutMasterId r:id="rId22"/>
  </p:handoutMasterIdLst>
  <p:sldIdLst>
    <p:sldId id="256" r:id="rId5"/>
    <p:sldId id="261" r:id="rId6"/>
    <p:sldId id="262" r:id="rId7"/>
    <p:sldId id="257" r:id="rId8"/>
    <p:sldId id="263" r:id="rId9"/>
    <p:sldId id="265" r:id="rId10"/>
    <p:sldId id="266" r:id="rId11"/>
    <p:sldId id="264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60" r:id="rId20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12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01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507F5E8A-7644-4F50-8F72-65ACF32117F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B9DCDCD0-354A-49BC-A226-7D5CC21010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116812-4D2D-4760-866C-F892236C4F47}" type="datetimeFigureOut">
              <a:rPr lang="ru-RU" smtClean="0"/>
              <a:t>26.09.2023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71336EB4-ECFE-49E4-9287-BE0DE1E26C8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166A689-4E7C-4F2C-B9D4-329FC84CBDC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FA7011-838B-4A9D-BF4C-3344F3C5A49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96148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59992A-4692-44E1-A0C3-98762478A495}" type="datetimeFigureOut">
              <a:rPr lang="ru-RU" smtClean="0"/>
              <a:t>26.09.2023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60113A-B59B-4D8C-B30C-BFAF7453006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7412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0113A-B59B-4D8C-B30C-BFAF7453006C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1408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0113A-B59B-4D8C-B30C-BFAF7453006C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2990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0113A-B59B-4D8C-B30C-BFAF7453006C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5793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 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rtlCol="0"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 rtlCol="0"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BC621F53-42F1-4162-B336-26DCEE8C78C6}" type="datetime1">
              <a:rPr lang="ru-RU" noProof="0" smtClean="0"/>
              <a:t>26.09.2023</a:t>
            </a:fld>
            <a:endParaRPr lang="ru-RU" noProof="0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r>
              <a:rPr lang="ru-RU" noProof="0"/>
              <a:t>
              </a:t>
            </a:r>
            <a:endParaRPr lang="ru-RU" noProof="0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  <p:cxnSp>
        <p:nvCxnSpPr>
          <p:cNvPr id="8" name="Прямая соединительная линия 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78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CB4E175-9C2C-4C83-9CCB-1EE79023B6BD}" type="datetime1">
              <a:rPr lang="ru-RU" noProof="0" smtClean="0"/>
              <a:t>26.09.2023</a:t>
            </a:fld>
            <a:endParaRPr lang="ru-RU" noProof="0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
              </a:t>
            </a:r>
            <a:endParaRPr lang="ru-RU" noProof="0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3552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517F1C-F724-4DFD-84E7-B0A8A15DA9AC}" type="datetime1">
              <a:rPr lang="ru-RU" noProof="0" smtClean="0"/>
              <a:t>26.09.2023</a:t>
            </a:fld>
            <a:endParaRPr lang="ru-RU" noProof="0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
              </a:t>
            </a:r>
            <a:endParaRPr lang="ru-RU" noProof="0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94763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55E9043-9D87-468C-B209-BBE6FB22E4FD}" type="datetime1">
              <a:rPr lang="ru-RU" noProof="0" smtClean="0"/>
              <a:t>26.09.2023</a:t>
            </a:fld>
            <a:endParaRPr lang="ru-RU" noProof="0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
              </a:t>
            </a:r>
            <a:endParaRPr lang="ru-RU" noProof="0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72039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rtlCol="0"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90436A-6E7E-4CBA-928F-75534163B5FD}" type="datetime1">
              <a:rPr lang="ru-RU" noProof="0" smtClean="0"/>
              <a:t>26.09.2023</a:t>
            </a:fld>
            <a:endParaRPr lang="ru-RU" noProof="0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
              </a:t>
            </a:r>
            <a:endParaRPr lang="ru-RU" noProof="0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  <p:cxnSp>
        <p:nvCxnSpPr>
          <p:cNvPr id="7" name="Прямая соединительная линия 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360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 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 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6B747CA-7290-4C9C-985A-A6536F935AE6}" type="datetime1">
              <a:rPr lang="ru-RU" noProof="0" smtClean="0"/>
              <a:t>26.09.2023</a:t>
            </a:fld>
            <a:endParaRPr lang="ru-RU" noProof="0" dirty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
              </a:t>
            </a:r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81670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 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 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B3476CB-37AE-42E0-B083-5844E8E2A47B}" type="datetime1">
              <a:rPr lang="ru-RU" noProof="0" smtClean="0"/>
              <a:t>26.09.2023</a:t>
            </a:fld>
            <a:endParaRPr lang="ru-RU" noProof="0" dirty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
              </a:t>
            </a:r>
            <a:endParaRPr lang="ru-RU" noProof="0" dirty="0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63352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 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A9BFC6D-26C7-447B-A29C-1CD48A44E0FC}" type="datetime1">
              <a:rPr lang="ru-RU" noProof="0" smtClean="0"/>
              <a:t>26.09.2023</a:t>
            </a:fld>
            <a:endParaRPr lang="ru-RU" noProof="0" dirty="0"/>
          </a:p>
        </p:txBody>
      </p:sp>
      <p:sp>
        <p:nvSpPr>
          <p:cNvPr id="4" name="Нижний колонтитул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
              </a:t>
            </a:r>
            <a:endParaRPr lang="ru-RU" noProof="0" dirty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05428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 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CF42ED9-3285-47FB-AD0C-01B700C3CF44}" type="datetime1">
              <a:rPr lang="ru-RU" noProof="0" smtClean="0"/>
              <a:t>26.09.2023</a:t>
            </a:fld>
            <a:endParaRPr lang="ru-RU" noProof="0" dirty="0"/>
          </a:p>
        </p:txBody>
      </p:sp>
      <p:sp>
        <p:nvSpPr>
          <p:cNvPr id="3" name="Нижний колонтитул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
              </a:t>
            </a:r>
            <a:endParaRPr lang="ru-RU" noProof="0" dirty="0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8825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rtlCol="0"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ABA011B-8444-433D-95F0-78252DAA1FDD}" type="datetime1">
              <a:rPr lang="ru-RU" noProof="0" smtClean="0"/>
              <a:t>26.09.2023</a:t>
            </a:fld>
            <a:endParaRPr lang="ru-RU" noProof="0" dirty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
              </a:t>
            </a:r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58383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rtlCol="0"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rtlCol="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  <a:endParaRPr lang="ru-RU" noProof="0" dirty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39BAAB-466B-435A-A753-FB026011CC84}" type="datetime1">
              <a:rPr lang="ru-RU" noProof="0" smtClean="0"/>
              <a:t>26.09.2023</a:t>
            </a:fld>
            <a:endParaRPr lang="ru-RU" noProof="0" dirty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
              </a:t>
            </a:r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4084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 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 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fld id="{8E0918B6-8CEE-40C7-BF07-9AA0BD63B15D}" type="datetime1">
              <a:rPr lang="ru-RU" noProof="0" smtClean="0"/>
              <a:t>26.09.2023</a:t>
            </a:fld>
            <a:endParaRPr lang="ru-RU" noProof="0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
              </a:t>
            </a:r>
            <a:endParaRPr lang="ru-RU" noProof="0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fld id="{6D22F896-40B5-4ADD-8801-0D06FADFA095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02258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Прямая соединительная линия 41">
            <a:extLst>
              <a:ext uri="{FF2B5EF4-FFF2-40B4-BE49-F238E27FC236}">
                <a16:creationId xmlns:a16="http://schemas.microsoft.com/office/drawing/2014/main" xmlns="" id="{63FED537-3AF1-4C36-9904-77B6A54D27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978660" y="5462458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4206240"/>
            <a:ext cx="9966960" cy="1325880"/>
          </a:xfrm>
        </p:spPr>
        <p:txBody>
          <a:bodyPr rtlCol="0">
            <a:noAutofit/>
          </a:bodyPr>
          <a:lstStyle/>
          <a:p>
            <a:r>
              <a:rPr lang="ru-RU" sz="4000" cap="none" dirty="0"/>
              <a:t>«Современные подходы к проведению мероприятий по краеведению на примере цикла «Искусство любить свой край»</a:t>
            </a:r>
            <a:endParaRPr lang="ru-RU" sz="4000" cap="none" dirty="0"/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xmlns="" id="{3FC7BD98-5486-489C-BAA0-A69CEFF69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5598293"/>
            <a:ext cx="8767860" cy="553690"/>
          </a:xfrm>
        </p:spPr>
        <p:txBody>
          <a:bodyPr rtlCol="0">
            <a:normAutofit/>
          </a:bodyPr>
          <a:lstStyle/>
          <a:p>
            <a:pPr rtl="0"/>
            <a:r>
              <a:rPr lang="ru-RU" sz="2000" dirty="0" smtClean="0"/>
              <a:t>СОБМ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r="770" b="13397"/>
          <a:stretch/>
        </p:blipFill>
        <p:spPr>
          <a:xfrm>
            <a:off x="3530156" y="404409"/>
            <a:ext cx="5496279" cy="3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50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085" y="452846"/>
            <a:ext cx="9875520" cy="1356360"/>
          </a:xfrm>
        </p:spPr>
        <p:txBody>
          <a:bodyPr/>
          <a:lstStyle/>
          <a:p>
            <a:r>
              <a:rPr lang="ru-RU" dirty="0"/>
              <a:t>Ясная тематическая направленность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71063" y="1614859"/>
            <a:ext cx="4794069" cy="4900604"/>
          </a:xfrm>
        </p:spPr>
        <p:txBody>
          <a:bodyPr>
            <a:normAutofit fontScale="92500"/>
          </a:bodyPr>
          <a:lstStyle/>
          <a:p>
            <a:pPr marL="4572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Лучше </a:t>
            </a:r>
            <a:r>
              <a:rPr lang="ru-RU" dirty="0">
                <a:solidFill>
                  <a:schemeClr val="tx1"/>
                </a:solidFill>
              </a:rPr>
              <a:t>рассматривать </a:t>
            </a:r>
            <a:r>
              <a:rPr lang="ru-RU" dirty="0" smtClean="0">
                <a:solidFill>
                  <a:schemeClr val="tx1"/>
                </a:solidFill>
              </a:rPr>
              <a:t>краеведение </a:t>
            </a:r>
            <a:r>
              <a:rPr lang="ru-RU" dirty="0">
                <a:solidFill>
                  <a:schemeClr val="tx1"/>
                </a:solidFill>
              </a:rPr>
              <a:t>в разрезе той или иной узкой темы. Например, цикл краеведческих мероприятий «Искусство любить свой край» включает в себя такие темы как «Героическая карта Самары» (рассказ об улицах и памятниках, посвященных защитникам Отечества), «Космическая карта Самары» (рассказ о местах города, связанных с космической отраслью», «Литературная карта Самары» (виртуальное путешествие по самарских улицам, названным в честь писателей), «На сопках Манчжурии и в </a:t>
            </a:r>
            <a:r>
              <a:rPr lang="ru-RU" dirty="0" err="1">
                <a:solidFill>
                  <a:schemeClr val="tx1"/>
                </a:solidFill>
              </a:rPr>
              <a:t>Струковском</a:t>
            </a:r>
            <a:r>
              <a:rPr lang="ru-RU" dirty="0">
                <a:solidFill>
                  <a:schemeClr val="tx1"/>
                </a:solidFill>
              </a:rPr>
              <a:t> саду» (история создателя знаменитого марша и его тесной связи с Самарой).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085" y="1614859"/>
            <a:ext cx="6096851" cy="34294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298" y="3618411"/>
            <a:ext cx="5093373" cy="289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338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084" y="452846"/>
            <a:ext cx="11250047" cy="1356360"/>
          </a:xfrm>
        </p:spPr>
        <p:txBody>
          <a:bodyPr/>
          <a:lstStyle/>
          <a:p>
            <a:r>
              <a:rPr lang="ru-RU" dirty="0"/>
              <a:t>Проведение параллелей с сегодняшними реалиями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71063" y="1614859"/>
            <a:ext cx="4794069" cy="4900604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ru-RU" dirty="0">
                <a:solidFill>
                  <a:schemeClr val="tx1"/>
                </a:solidFill>
              </a:rPr>
              <a:t>Проведение параллелей с сегодняшними реалиями – прием, способный «оживить» историю для современного молодого человека. Например, рассказ о пребывании автора марша «На сопках Манчжурии» в Самаре и его знакомстве с самыми богатыми местными жителями вполне уместно сравнить с покровительством современных «олигархов» звездам эстрады. Конечно, это грубое и во многом неточное сравнение. Но для современных молодых людей такая параллель важна для понимания контекста тех далеких событий.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2393" t="14857" r="4000" b="10476"/>
          <a:stretch/>
        </p:blipFill>
        <p:spPr>
          <a:xfrm>
            <a:off x="415084" y="2024743"/>
            <a:ext cx="5952263" cy="33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550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084" y="452846"/>
            <a:ext cx="11250047" cy="1356360"/>
          </a:xfrm>
        </p:spPr>
        <p:txBody>
          <a:bodyPr/>
          <a:lstStyle/>
          <a:p>
            <a:r>
              <a:rPr lang="ru-RU" dirty="0"/>
              <a:t>Проведение параллелей с сегодняшними реалиями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71063" y="1614859"/>
            <a:ext cx="4794069" cy="4900604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В лекции </a:t>
            </a:r>
            <a:r>
              <a:rPr lang="ru-RU" dirty="0">
                <a:solidFill>
                  <a:schemeClr val="tx1"/>
                </a:solidFill>
              </a:rPr>
              <a:t>«Литературная карта Самары» приводится рассказ о двух приездах Владимира Маяковского в наш город с выступлениями. К счастью, концерты молодых поэтов сейчас снова в моде, но гораздо больше внимания привлекают к себе звезды </a:t>
            </a:r>
            <a:r>
              <a:rPr lang="ru-RU" dirty="0" err="1">
                <a:solidFill>
                  <a:schemeClr val="tx1"/>
                </a:solidFill>
              </a:rPr>
              <a:t>стэндап</a:t>
            </a:r>
            <a:r>
              <a:rPr lang="ru-RU" dirty="0">
                <a:solidFill>
                  <a:schemeClr val="tx1"/>
                </a:solidFill>
              </a:rPr>
              <a:t> комедии. А помня эксцентричность выступлений Маяковского и его склонность к эпатажу, вполне уместно сравнить его и с современной звездой </a:t>
            </a:r>
            <a:r>
              <a:rPr lang="ru-RU" dirty="0" err="1">
                <a:solidFill>
                  <a:schemeClr val="tx1"/>
                </a:solidFill>
              </a:rPr>
              <a:t>стэндапа</a:t>
            </a:r>
            <a:r>
              <a:rPr lang="ru-RU" dirty="0">
                <a:solidFill>
                  <a:schemeClr val="tx1"/>
                </a:solidFill>
              </a:rPr>
              <a:t>, чтобы доходчиво объяснить тот небывалый ажиотаж, который вызвал своим приездом знаменитый поэт.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1750" t="16001" r="5071" b="10666"/>
          <a:stretch/>
        </p:blipFill>
        <p:spPr>
          <a:xfrm>
            <a:off x="415083" y="1920240"/>
            <a:ext cx="5028725" cy="28346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4608" y="2207622"/>
            <a:ext cx="3104724" cy="414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410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084" y="452846"/>
            <a:ext cx="11250047" cy="1356360"/>
          </a:xfrm>
        </p:spPr>
        <p:txBody>
          <a:bodyPr/>
          <a:lstStyle/>
          <a:p>
            <a:r>
              <a:rPr lang="ru-RU" dirty="0" smtClean="0"/>
              <a:t>Включение </a:t>
            </a:r>
            <a:r>
              <a:rPr lang="ru-RU" dirty="0"/>
              <a:t>элемента интерактивности и </a:t>
            </a:r>
            <a:r>
              <a:rPr lang="ru-RU" dirty="0" smtClean="0"/>
              <a:t>творчества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084" y="1785693"/>
            <a:ext cx="4105438" cy="41054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5597" y="1785692"/>
            <a:ext cx="4105438" cy="41054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0026" y="2255955"/>
            <a:ext cx="4153989" cy="415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51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084" y="452846"/>
            <a:ext cx="11250047" cy="1356360"/>
          </a:xfrm>
        </p:spPr>
        <p:txBody>
          <a:bodyPr/>
          <a:lstStyle/>
          <a:p>
            <a:r>
              <a:rPr lang="ru-RU" dirty="0" smtClean="0"/>
              <a:t>Включение </a:t>
            </a:r>
            <a:r>
              <a:rPr lang="ru-RU" dirty="0"/>
              <a:t>элемента интерактивности и </a:t>
            </a:r>
            <a:r>
              <a:rPr lang="ru-RU" dirty="0" smtClean="0"/>
              <a:t>творчества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244" y="1809206"/>
            <a:ext cx="8069943" cy="453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73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084" y="452846"/>
            <a:ext cx="11250047" cy="1356360"/>
          </a:xfrm>
        </p:spPr>
        <p:txBody>
          <a:bodyPr/>
          <a:lstStyle/>
          <a:p>
            <a:r>
              <a:rPr lang="ru-RU" dirty="0" smtClean="0"/>
              <a:t>Включение </a:t>
            </a:r>
            <a:r>
              <a:rPr lang="ru-RU" dirty="0"/>
              <a:t>элемента интерактивности и </a:t>
            </a:r>
            <a:r>
              <a:rPr lang="ru-RU" dirty="0" smtClean="0"/>
              <a:t>творчества</a:t>
            </a:r>
            <a:endParaRPr lang="ru-RU" dirty="0"/>
          </a:p>
        </p:txBody>
      </p:sp>
      <p:pic>
        <p:nvPicPr>
          <p:cNvPr id="4" name="Открытие выставки 'Пластилиновая губерни [720] [audiovk.com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7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 23">
            <a:extLst>
              <a:ext uri="{FF2B5EF4-FFF2-40B4-BE49-F238E27FC236}">
                <a16:creationId xmlns:a16="http://schemas.microsoft.com/office/drawing/2014/main" xmlns="" id="{E3DC42C2-6B58-404C-B339-2C72808A5B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A0D81407-D1A6-42DD-AE7A-4FA34ACD1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2" y="701040"/>
            <a:ext cx="5038844" cy="1356360"/>
          </a:xfrm>
        </p:spPr>
        <p:txBody>
          <a:bodyPr rtlCol="0">
            <a:normAutofit/>
          </a:bodyPr>
          <a:lstStyle/>
          <a:p>
            <a:pPr rtl="0"/>
            <a:r>
              <a:rPr lang="ru-RU" dirty="0">
                <a:solidFill>
                  <a:srgbClr val="FFFFFF"/>
                </a:solidFill>
              </a:rPr>
              <a:t>Спасибо за внимание!</a:t>
            </a:r>
          </a:p>
        </p:txBody>
      </p:sp>
      <p:sp>
        <p:nvSpPr>
          <p:cNvPr id="8" name="Объект 7">
            <a:extLst>
              <a:ext uri="{FF2B5EF4-FFF2-40B4-BE49-F238E27FC236}">
                <a16:creationId xmlns:a16="http://schemas.microsoft.com/office/drawing/2014/main" xmlns="" id="{41FF5D4E-7134-4EA4-BA11-FE50F4576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142" y="2819400"/>
            <a:ext cx="3623701" cy="4038600"/>
          </a:xfrm>
        </p:spPr>
        <p:txBody>
          <a:bodyPr rtlCol="0">
            <a:normAutofit/>
          </a:bodyPr>
          <a:lstStyle/>
          <a:p>
            <a:pPr marL="45720" indent="0" rtl="0">
              <a:buNone/>
            </a:pPr>
            <a:r>
              <a:rPr lang="ru-RU" dirty="0" smtClean="0">
                <a:solidFill>
                  <a:srgbClr val="FFFFFF"/>
                </a:solidFill>
              </a:rPr>
              <a:t>Принимайте участие в проекте «Искусство любить свой край»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6" name="Прямоугольник 25">
            <a:extLst>
              <a:ext uri="{FF2B5EF4-FFF2-40B4-BE49-F238E27FC236}">
                <a16:creationId xmlns:a16="http://schemas.microsoft.com/office/drawing/2014/main" xmlns="" id="{FCF82941-5589-49BF-B6B1-76122B2D0E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28600" y="243840"/>
            <a:ext cx="11724640" cy="637793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35" y="1169669"/>
            <a:ext cx="6792073" cy="452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83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085" y="452846"/>
            <a:ext cx="9875520" cy="1356360"/>
          </a:xfrm>
        </p:spPr>
        <p:txBody>
          <a:bodyPr/>
          <a:lstStyle/>
          <a:p>
            <a:r>
              <a:rPr lang="ru-RU" dirty="0" smtClean="0"/>
              <a:t>Краеведение в библиотеке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26480" y="2057400"/>
            <a:ext cx="4889391" cy="4038600"/>
          </a:xfrm>
        </p:spPr>
        <p:txBody>
          <a:bodyPr/>
          <a:lstStyle/>
          <a:p>
            <a:pPr marL="45720" indent="0">
              <a:buNone/>
            </a:pPr>
            <a:r>
              <a:rPr lang="ru-RU" dirty="0">
                <a:solidFill>
                  <a:schemeClr val="tx1"/>
                </a:solidFill>
              </a:rPr>
              <a:t>Под краеведением мы понимаем общественное движение по всестороннему изучению определенной  части страны местным населением, для которого эта территория считается родным краем. Именно с любви к своей малой родине начинается любовь в большой стране.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085" y="2168433"/>
            <a:ext cx="5429555" cy="361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109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085" y="452846"/>
            <a:ext cx="9875520" cy="1356360"/>
          </a:xfrm>
        </p:spPr>
        <p:txBody>
          <a:bodyPr/>
          <a:lstStyle/>
          <a:p>
            <a:r>
              <a:rPr lang="ru-RU" dirty="0" smtClean="0"/>
              <a:t>Краеведение в библиотеке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53051" y="1952897"/>
            <a:ext cx="4889391" cy="4038600"/>
          </a:xfrm>
        </p:spPr>
        <p:txBody>
          <a:bodyPr/>
          <a:lstStyle/>
          <a:p>
            <a:pPr marL="4572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Нельзя </a:t>
            </a:r>
            <a:r>
              <a:rPr lang="ru-RU" dirty="0">
                <a:solidFill>
                  <a:schemeClr val="tx1"/>
                </a:solidFill>
              </a:rPr>
              <a:t>закрывать глаза на то, что для современной молодежи краеведение часто представляется чем-то скучным. Цифровая эпоха, в которой мы сейчас живем, укрепляет тренды на глобализацию мышления. Молодые люди живут в мировой сети гораздо в большей степени, чем в конкретном населенном пункте.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62" y="1809206"/>
            <a:ext cx="5762418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672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BB4B6193-F9F1-4C54-838F-77350B9FC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492" y="691512"/>
            <a:ext cx="5199926" cy="1443269"/>
          </a:xfrm>
        </p:spPr>
        <p:txBody>
          <a:bodyPr rtlCol="0">
            <a:normAutofit fontScale="90000"/>
          </a:bodyPr>
          <a:lstStyle/>
          <a:p>
            <a:r>
              <a:rPr lang="ru-RU" sz="4000" dirty="0"/>
              <a:t>Принципы разработки краеведческих мероприятий для молодежной </a:t>
            </a:r>
            <a:r>
              <a:rPr lang="ru-RU" sz="4000" dirty="0" smtClean="0"/>
              <a:t>аудитории:</a:t>
            </a:r>
            <a:endParaRPr lang="ru-RU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38" t="8190" r="-238" b="-1524"/>
          <a:stretch/>
        </p:blipFill>
        <p:spPr>
          <a:xfrm>
            <a:off x="6342927" y="222069"/>
            <a:ext cx="5610032" cy="6531430"/>
          </a:xfrm>
          <a:prstGeom prst="rect">
            <a:avLst/>
          </a:prstGeom>
        </p:spPr>
      </p:pic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986246" y="2795451"/>
            <a:ext cx="4886418" cy="3405051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>
                <a:solidFill>
                  <a:schemeClr val="tx1"/>
                </a:solidFill>
              </a:rPr>
              <a:t>•	Наглядность в подаче материала,</a:t>
            </a:r>
          </a:p>
          <a:p>
            <a:pPr marL="45720" indent="0">
              <a:buNone/>
            </a:pPr>
            <a:r>
              <a:rPr lang="ru-RU" dirty="0">
                <a:solidFill>
                  <a:schemeClr val="tx1"/>
                </a:solidFill>
              </a:rPr>
              <a:t>•	Ясная тематическая направленность,</a:t>
            </a:r>
          </a:p>
          <a:p>
            <a:pPr marL="45720" indent="0">
              <a:buNone/>
            </a:pPr>
            <a:r>
              <a:rPr lang="ru-RU" dirty="0">
                <a:solidFill>
                  <a:schemeClr val="tx1"/>
                </a:solidFill>
              </a:rPr>
              <a:t>•	Проведение параллелей с сегодняшними реалиями,</a:t>
            </a:r>
          </a:p>
          <a:p>
            <a:pPr marL="45720" indent="0">
              <a:buNone/>
            </a:pPr>
            <a:r>
              <a:rPr lang="ru-RU" dirty="0">
                <a:solidFill>
                  <a:schemeClr val="tx1"/>
                </a:solidFill>
              </a:rPr>
              <a:t>•	Включение элемента интерактивности и творчества.</a:t>
            </a:r>
          </a:p>
          <a:p>
            <a:pPr marL="45720" indent="0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474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085" y="452846"/>
            <a:ext cx="9875520" cy="1356360"/>
          </a:xfrm>
        </p:spPr>
        <p:txBody>
          <a:bodyPr/>
          <a:lstStyle/>
          <a:p>
            <a:r>
              <a:rPr lang="ru-RU" dirty="0"/>
              <a:t>Наглядность подачи материала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84125" y="1614859"/>
            <a:ext cx="4889391" cy="4038600"/>
          </a:xfrm>
        </p:spPr>
        <p:txBody>
          <a:bodyPr>
            <a:normAutofit fontScale="85000" lnSpcReduction="20000"/>
          </a:bodyPr>
          <a:lstStyle/>
          <a:p>
            <a:pPr marL="45720" indent="0">
              <a:buNone/>
            </a:pPr>
            <a:r>
              <a:rPr lang="ru-RU" dirty="0">
                <a:solidFill>
                  <a:schemeClr val="tx1"/>
                </a:solidFill>
              </a:rPr>
              <a:t>Задачи библиотеки в большей степени культурные, а не образовательные. И библиотечные мероприятия должны заинтересовать, подтолкнуть молодого человека к самостоятельному поиску информации, чтению книг.  И одним из существенных отличий лекций в библиотеке от лекций в учебном заведении выступает как раз наглядность подачи. Яркая презентация с множеством картинок, видео- и аудиоматериалов по теме способствует большей заинтересованности в материале. Этому можно поучиться у популярных </a:t>
            </a:r>
            <a:r>
              <a:rPr lang="ru-RU" dirty="0" err="1">
                <a:solidFill>
                  <a:schemeClr val="tx1"/>
                </a:solidFill>
              </a:rPr>
              <a:t>видеоблогеров</a:t>
            </a:r>
            <a:r>
              <a:rPr lang="ru-RU" dirty="0">
                <a:solidFill>
                  <a:schemeClr val="tx1"/>
                </a:solidFill>
              </a:rPr>
              <a:t>. Однако преимуществом библиотечных мероприятий будет тщательный подход к выбору источников контента, научная обоснованность информации.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2393" t="15429" r="4215" b="11619"/>
          <a:stretch/>
        </p:blipFill>
        <p:spPr>
          <a:xfrm>
            <a:off x="447600" y="1614859"/>
            <a:ext cx="6436525" cy="359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66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085" y="452846"/>
            <a:ext cx="9875520" cy="1356360"/>
          </a:xfrm>
        </p:spPr>
        <p:txBody>
          <a:bodyPr/>
          <a:lstStyle/>
          <a:p>
            <a:r>
              <a:rPr lang="ru-RU" dirty="0"/>
              <a:t>Наглядность подачи материала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84125" y="1614859"/>
            <a:ext cx="4889391" cy="4038600"/>
          </a:xfrm>
        </p:spPr>
        <p:txBody>
          <a:bodyPr>
            <a:normAutofit fontScale="85000" lnSpcReduction="20000"/>
          </a:bodyPr>
          <a:lstStyle/>
          <a:p>
            <a:pPr marL="45720" indent="0">
              <a:buNone/>
            </a:pPr>
            <a:r>
              <a:rPr lang="ru-RU" dirty="0">
                <a:solidFill>
                  <a:schemeClr val="tx1"/>
                </a:solidFill>
              </a:rPr>
              <a:t>Задачи библиотеки в большей степени культурные, а не образовательные. И библиотечные мероприятия должны заинтересовать, подтолкнуть молодого человека к самостоятельному поиску информации, чтению книг.  И одним из существенных отличий лекций в библиотеке от лекций в учебном заведении выступает как раз наглядность подачи. Яркая презентация с множеством картинок, видео- и аудиоматериалов по теме способствует большей заинтересованности в материале. Этому можно поучиться у популярных </a:t>
            </a:r>
            <a:r>
              <a:rPr lang="ru-RU" dirty="0" err="1">
                <a:solidFill>
                  <a:schemeClr val="tx1"/>
                </a:solidFill>
              </a:rPr>
              <a:t>видеоблогеров</a:t>
            </a:r>
            <a:r>
              <a:rPr lang="ru-RU" dirty="0">
                <a:solidFill>
                  <a:schemeClr val="tx1"/>
                </a:solidFill>
              </a:rPr>
              <a:t>. Однако преимуществом библиотечных мероприятий будет тщательный подход к выбору источников контента, научная обоснованность информации.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2179" t="14667" r="4321" b="11429"/>
          <a:stretch/>
        </p:blipFill>
        <p:spPr>
          <a:xfrm>
            <a:off x="647168" y="1614859"/>
            <a:ext cx="6004874" cy="33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578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085" y="452846"/>
            <a:ext cx="9875520" cy="1356360"/>
          </a:xfrm>
        </p:spPr>
        <p:txBody>
          <a:bodyPr/>
          <a:lstStyle/>
          <a:p>
            <a:r>
              <a:rPr lang="ru-RU" dirty="0"/>
              <a:t>Наглядность подачи материала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84125" y="1614859"/>
            <a:ext cx="4889391" cy="4038600"/>
          </a:xfrm>
        </p:spPr>
        <p:txBody>
          <a:bodyPr>
            <a:normAutofit fontScale="85000" lnSpcReduction="20000"/>
          </a:bodyPr>
          <a:lstStyle/>
          <a:p>
            <a:pPr marL="45720" indent="0">
              <a:buNone/>
            </a:pPr>
            <a:r>
              <a:rPr lang="ru-RU" dirty="0">
                <a:solidFill>
                  <a:schemeClr val="tx1"/>
                </a:solidFill>
              </a:rPr>
              <a:t>В качестве примера мы приведем слайд из лекции «Космическая карта Самары» (рис.1). Здесь идет речь об очень важном для истории российской космонавтики и самарской истории человеке – Дмитрии Ильиче Козлове. Оживить память о нем и пробудить интерес к этой личности помогает фото </a:t>
            </a:r>
            <a:r>
              <a:rPr lang="ru-RU" dirty="0" err="1">
                <a:solidFill>
                  <a:schemeClr val="tx1"/>
                </a:solidFill>
              </a:rPr>
              <a:t>мурала</a:t>
            </a:r>
            <a:r>
              <a:rPr lang="ru-RU" dirty="0">
                <a:solidFill>
                  <a:schemeClr val="tx1"/>
                </a:solidFill>
              </a:rPr>
              <a:t>, выполненного на одном из жилых домов нашего города. Лектор спрашивает слушателей, где находится этот объект. И многие, видя знакомую картинку, начинают вспоминать и проводят ассоциативную связь между ней и тем, что говорит лектор. Параллельный рассказ о подвиге Козлова в годы войны вызывает эмоциональный отклик, таким образом  информация гораздо лучше запоминается.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085" y="1614859"/>
            <a:ext cx="6463254" cy="36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989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085" y="452846"/>
            <a:ext cx="9875520" cy="1356360"/>
          </a:xfrm>
        </p:spPr>
        <p:txBody>
          <a:bodyPr/>
          <a:lstStyle/>
          <a:p>
            <a:r>
              <a:rPr lang="ru-RU" dirty="0"/>
              <a:t>Наглядность подачи материала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58892" y="1614859"/>
            <a:ext cx="4206240" cy="40386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>
                <a:solidFill>
                  <a:schemeClr val="tx1"/>
                </a:solidFill>
              </a:rPr>
              <a:t>Дополнительным преимуществом наглядности в подачи краеведческого материала является эффект узнавания. Слушателям приятно осознавать, что они «в теме». Вид знакомых мест включает внимание, заставляет прислушаться к словам лектора.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2071" t="16191" r="3678" b="10286"/>
          <a:stretch/>
        </p:blipFill>
        <p:spPr>
          <a:xfrm>
            <a:off x="415085" y="1614859"/>
            <a:ext cx="6449363" cy="359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7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085" y="452846"/>
            <a:ext cx="9875520" cy="1356360"/>
          </a:xfrm>
        </p:spPr>
        <p:txBody>
          <a:bodyPr/>
          <a:lstStyle/>
          <a:p>
            <a:r>
              <a:rPr lang="ru-RU" dirty="0"/>
              <a:t>Ясная тематическая направленность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58892" y="1614859"/>
            <a:ext cx="4206240" cy="40386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>
                <a:solidFill>
                  <a:schemeClr val="tx1"/>
                </a:solidFill>
              </a:rPr>
              <a:t>Ясная тематическая направленность краеведческих мероприятий заключается в том, что у них должна быть конкретная тема. Название лекции «История Самарского края» - слишком общее, к тому же даже непосвященным понятно, что она слишком большая, чтобы уместиться в рамки одного мероприятия. Краеведение «вообще» мало кого способно заинтересовать.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085" y="1809206"/>
            <a:ext cx="6834227" cy="384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556016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5813238-AF3D-40EB-A3A4-550AB85131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04E1485-0760-4ABF-A612-28A97B86DF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965EBD3-98B5-4FD2-8FAF-5D4022A9F7F4}">
  <ds:schemaRefs>
    <ds:schemaRef ds:uri="http://purl.org/dc/terms/"/>
    <ds:schemaRef ds:uri="http://schemas.openxmlformats.org/package/2006/metadata/core-properties"/>
    <ds:schemaRef ds:uri="16c05727-aa75-4e4a-9b5f-8a80a1165891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Оформление Туризм</Template>
  <TotalTime>0</TotalTime>
  <Words>800</Words>
  <Application>Microsoft Office PowerPoint</Application>
  <PresentationFormat>Широкоэкранный</PresentationFormat>
  <Paragraphs>35</Paragraphs>
  <Slides>16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Calibri</vt:lpstr>
      <vt:lpstr>Corbel</vt:lpstr>
      <vt:lpstr>Базис</vt:lpstr>
      <vt:lpstr>«Современные подходы к проведению мероприятий по краеведению на примере цикла «Искусство любить свой край»</vt:lpstr>
      <vt:lpstr>Краеведение в библиотеке</vt:lpstr>
      <vt:lpstr>Краеведение в библиотеке</vt:lpstr>
      <vt:lpstr>Принципы разработки краеведческих мероприятий для молодежной аудитории:</vt:lpstr>
      <vt:lpstr>Наглядность подачи материала </vt:lpstr>
      <vt:lpstr>Наглядность подачи материала </vt:lpstr>
      <vt:lpstr>Наглядность подачи материала </vt:lpstr>
      <vt:lpstr>Наглядность подачи материала </vt:lpstr>
      <vt:lpstr>Ясная тематическая направленность</vt:lpstr>
      <vt:lpstr>Ясная тематическая направленность</vt:lpstr>
      <vt:lpstr>Проведение параллелей с сегодняшними реалиями </vt:lpstr>
      <vt:lpstr>Проведение параллелей с сегодняшними реалиями </vt:lpstr>
      <vt:lpstr>Включение элемента интерактивности и творчества</vt:lpstr>
      <vt:lpstr>Включение элемента интерактивности и творчества</vt:lpstr>
      <vt:lpstr>Включение элемента интерактивности и творчества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2023-09-26T06:46:15Z</dcterms:created>
  <dcterms:modified xsi:type="dcterms:W3CDTF">2023-09-26T07:27:41Z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