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12192000" cy="6858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orbel" pitchFamily="34" charset="0"/>
      <p:regular r:id="rId19"/>
      <p:bold r:id="rId20"/>
      <p:italic r:id="rId21"/>
      <p:boldItalic r:id="rId22"/>
    </p:embeddedFont>
  </p:embeddedFontLst>
  <p:defaultTextStyle>
    <a:defPPr>
      <a:defRPr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0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84870" cy="503335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901500" y="1"/>
            <a:ext cx="2984870" cy="503335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r">
              <a:defRPr sz="1200"/>
            </a:lvl1pPr>
          </a:lstStyle>
          <a:p>
            <a:pPr>
              <a:defRPr/>
            </a:pPr>
            <a:fld id="{FC7347E2-3372-4CAE-B77A-2FF79709D8C8}" type="datetimeFigureOut">
              <a:rPr lang="ru-RU"/>
              <a:pPr>
                <a:defRPr/>
              </a:pPr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38149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63" tIns="44582" rIns="89163" bIns="44582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8817" y="4822272"/>
            <a:ext cx="5510530" cy="3945492"/>
          </a:xfrm>
          <a:prstGeom prst="rect">
            <a:avLst/>
          </a:prstGeom>
        </p:spPr>
        <p:txBody>
          <a:bodyPr vert="horz" lIns="89163" tIns="44582" rIns="89163" bIns="44582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516968"/>
            <a:ext cx="2984870" cy="503334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901500" y="9516968"/>
            <a:ext cx="2984870" cy="503334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r">
              <a:defRPr sz="1200"/>
            </a:lvl1pPr>
          </a:lstStyle>
          <a:p>
            <a:pPr>
              <a:defRPr/>
            </a:pPr>
            <a:fld id="{B1DDC039-599D-48E1-ABCD-07B353F44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891631">
              <a:defRPr/>
            </a:pPr>
            <a:r>
              <a:rPr lang="ru-RU">
                <a:latin typeface="Times New Roman"/>
                <a:cs typeface="Times New Roman"/>
              </a:rPr>
              <a:t>В мероприятии приняли участие заместители высших должных лиц регионов округа и представители органов исполнительной власти, курирующих данный проект.</a:t>
            </a:r>
            <a:br>
              <a:rPr lang="ru-RU">
                <a:latin typeface="Times New Roman"/>
                <a:cs typeface="Times New Roman"/>
              </a:rPr>
            </a:br>
            <a:r>
              <a:rPr lang="ru-RU">
                <a:latin typeface="Times New Roman"/>
                <a:cs typeface="Times New Roman"/>
              </a:rPr>
              <a:t> Игорь Комаров отметил, что регионы ведут активную работу, формируя систему межведомственного взаимодействия и комплексного оказания услуг, необходимых людям с расстройством аутистического спектра 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DDC039-599D-48E1-ABCD-07B353F44D1D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38150" y="1252538"/>
            <a:ext cx="6011863" cy="3382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891631"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</a:rPr>
              <a:t>Медицинский аспект включает: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DDC039-599D-48E1-ABCD-07B353F44D1D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987552" y="377697"/>
            <a:ext cx="1021689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  <a:defRPr/>
            </a:pPr>
            <a:r>
              <a:rPr/>
              <a:t>08.10.2021</a:t>
            </a:r>
            <a:r>
              <a:rPr spc="-15"/>
              <a:t> </a:t>
            </a:r>
            <a:r>
              <a:rPr/>
              <a:t>ГБУ</a:t>
            </a:r>
            <a:r>
              <a:rPr spc="-10"/>
              <a:t> </a:t>
            </a:r>
            <a:r>
              <a:rPr/>
              <a:t>ДПО</a:t>
            </a:r>
            <a:r>
              <a:rPr spc="-35"/>
              <a:t> </a:t>
            </a:r>
            <a:r>
              <a:rPr/>
              <a:t>СО</a:t>
            </a:r>
            <a:r>
              <a:rPr spc="-5"/>
              <a:t> </a:t>
            </a:r>
            <a:r>
              <a:rPr/>
              <a:t>«ЦСО»</a:t>
            </a:r>
            <a:r>
              <a:rPr spc="-15"/>
              <a:t> </a:t>
            </a:r>
            <a:r>
              <a:rPr spc="-50"/>
              <a:t>©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  <a:defRPr/>
            </a:pPr>
            <a:r>
              <a:rPr/>
              <a:t>08.10.2021</a:t>
            </a:r>
            <a:r>
              <a:rPr spc="-15"/>
              <a:t> </a:t>
            </a:r>
            <a:r>
              <a:rPr/>
              <a:t>ГБУ</a:t>
            </a:r>
            <a:r>
              <a:rPr spc="-10"/>
              <a:t> </a:t>
            </a:r>
            <a:r>
              <a:rPr/>
              <a:t>ДПО</a:t>
            </a:r>
            <a:r>
              <a:rPr spc="-35"/>
              <a:t> </a:t>
            </a:r>
            <a:r>
              <a:rPr/>
              <a:t>СО</a:t>
            </a:r>
            <a:r>
              <a:rPr spc="-5"/>
              <a:t> </a:t>
            </a:r>
            <a:r>
              <a:rPr/>
              <a:t>«ЦСО»</a:t>
            </a:r>
            <a:r>
              <a:rPr spc="-15"/>
              <a:t> </a:t>
            </a:r>
            <a:r>
              <a:rPr spc="-50"/>
              <a:t>©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  <a:defRPr/>
            </a:pPr>
            <a:r>
              <a:rPr/>
              <a:t>08.10.2021</a:t>
            </a:r>
            <a:r>
              <a:rPr spc="-15"/>
              <a:t> </a:t>
            </a:r>
            <a:r>
              <a:rPr/>
              <a:t>ГБУ</a:t>
            </a:r>
            <a:r>
              <a:rPr spc="-10"/>
              <a:t> </a:t>
            </a:r>
            <a:r>
              <a:rPr/>
              <a:t>ДПО</a:t>
            </a:r>
            <a:r>
              <a:rPr spc="-35"/>
              <a:t> </a:t>
            </a:r>
            <a:r>
              <a:rPr/>
              <a:t>СО</a:t>
            </a:r>
            <a:r>
              <a:rPr spc="-5"/>
              <a:t> </a:t>
            </a:r>
            <a:r>
              <a:rPr/>
              <a:t>«ЦСО»</a:t>
            </a:r>
            <a:r>
              <a:rPr spc="-15"/>
              <a:t> </a:t>
            </a:r>
            <a:r>
              <a:rPr spc="-50"/>
              <a:t>©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  <a:defRPr/>
            </a:pPr>
            <a:r>
              <a:rPr/>
              <a:t>08.10.2021</a:t>
            </a:r>
            <a:r>
              <a:rPr spc="-15"/>
              <a:t> </a:t>
            </a:r>
            <a:r>
              <a:rPr/>
              <a:t>ГБУ</a:t>
            </a:r>
            <a:r>
              <a:rPr spc="-10"/>
              <a:t> </a:t>
            </a:r>
            <a:r>
              <a:rPr/>
              <a:t>ДПО</a:t>
            </a:r>
            <a:r>
              <a:rPr spc="-35"/>
              <a:t> </a:t>
            </a:r>
            <a:r>
              <a:rPr/>
              <a:t>СО</a:t>
            </a:r>
            <a:r>
              <a:rPr spc="-5"/>
              <a:t> </a:t>
            </a:r>
            <a:r>
              <a:rPr/>
              <a:t>«ЦСО»</a:t>
            </a:r>
            <a:r>
              <a:rPr spc="-15"/>
              <a:t> </a:t>
            </a:r>
            <a:r>
              <a:rPr spc="-50"/>
              <a:t>©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  <a:defRPr/>
            </a:pPr>
            <a:r>
              <a:rPr/>
              <a:t>08.10.2021</a:t>
            </a:r>
            <a:r>
              <a:rPr spc="-15"/>
              <a:t> </a:t>
            </a:r>
            <a:r>
              <a:rPr/>
              <a:t>ГБУ</a:t>
            </a:r>
            <a:r>
              <a:rPr spc="-10"/>
              <a:t> </a:t>
            </a:r>
            <a:r>
              <a:rPr/>
              <a:t>ДПО</a:t>
            </a:r>
            <a:r>
              <a:rPr spc="-35"/>
              <a:t> </a:t>
            </a:r>
            <a:r>
              <a:rPr/>
              <a:t>СО</a:t>
            </a:r>
            <a:r>
              <a:rPr spc="-5"/>
              <a:t> </a:t>
            </a:r>
            <a:r>
              <a:rPr/>
              <a:t>«ЦСО»</a:t>
            </a:r>
            <a:r>
              <a:rPr spc="-15"/>
              <a:t> </a:t>
            </a:r>
            <a:r>
              <a:rPr spc="-50"/>
              <a:t>©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/>
          <a:stretch/>
        </p:blipFill>
        <p:spPr bwMode="auto"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457200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 extrusionOk="0">
                <a:moveTo>
                  <a:pt x="1121664" y="0"/>
                </a:moveTo>
                <a:lnTo>
                  <a:pt x="867791" y="0"/>
                </a:lnTo>
                <a:lnTo>
                  <a:pt x="0" y="5286502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 extrusionOk="0">
                <a:moveTo>
                  <a:pt x="1117092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50876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 extrusionOk="0">
                <a:moveTo>
                  <a:pt x="0" y="0"/>
                </a:moveTo>
                <a:lnTo>
                  <a:pt x="1174369" y="1618487"/>
                </a:lnTo>
                <a:lnTo>
                  <a:pt x="1228344" y="161848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457200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 extrusionOk="0">
                <a:moveTo>
                  <a:pt x="0" y="0"/>
                </a:moveTo>
                <a:lnTo>
                  <a:pt x="1442720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 extrusionOk="0">
                <a:moveTo>
                  <a:pt x="0" y="0"/>
                </a:moveTo>
                <a:lnTo>
                  <a:pt x="0" y="4699"/>
                </a:lnTo>
                <a:lnTo>
                  <a:pt x="1495552" y="1571243"/>
                </a:lnTo>
                <a:lnTo>
                  <a:pt x="2130552" y="1571243"/>
                </a:lnTo>
                <a:lnTo>
                  <a:pt x="247662" y="42799"/>
                </a:lnTo>
                <a:lnTo>
                  <a:pt x="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150876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 extrusionOk="0">
                <a:moveTo>
                  <a:pt x="0" y="0"/>
                </a:moveTo>
                <a:lnTo>
                  <a:pt x="1228217" y="1618487"/>
                </a:lnTo>
                <a:lnTo>
                  <a:pt x="1694688" y="1618487"/>
                </a:lnTo>
                <a:lnTo>
                  <a:pt x="291973" y="95250"/>
                </a:lnTo>
                <a:lnTo>
                  <a:pt x="244360" y="42799"/>
                </a:lnTo>
                <a:lnTo>
                  <a:pt x="249123" y="42799"/>
                </a:lnTo>
                <a:lnTo>
                  <a:pt x="249123" y="38100"/>
                </a:lnTo>
                <a:lnTo>
                  <a:pt x="24436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472692" y="117093"/>
            <a:ext cx="9246615" cy="1109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859788" y="1426336"/>
            <a:ext cx="9712325" cy="4685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8849614" y="6584848"/>
            <a:ext cx="322516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  <a:defRPr/>
            </a:pPr>
            <a:r>
              <a:rPr/>
              <a:t>08.10.2021</a:t>
            </a:r>
            <a:r>
              <a:rPr spc="-15"/>
              <a:t> </a:t>
            </a:r>
            <a:r>
              <a:rPr/>
              <a:t>ГБУ</a:t>
            </a:r>
            <a:r>
              <a:rPr spc="-10"/>
              <a:t> </a:t>
            </a:r>
            <a:r>
              <a:rPr/>
              <a:t>ДПО</a:t>
            </a:r>
            <a:r>
              <a:rPr spc="-35"/>
              <a:t> </a:t>
            </a:r>
            <a:r>
              <a:rPr/>
              <a:t>СО</a:t>
            </a:r>
            <a:r>
              <a:rPr spc="-5"/>
              <a:t> </a:t>
            </a:r>
            <a:r>
              <a:rPr/>
              <a:t>«ЦСО»</a:t>
            </a:r>
            <a:r>
              <a:rPr spc="-15"/>
              <a:t> </a:t>
            </a:r>
            <a:r>
              <a:rPr spc="-50"/>
              <a:t>©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onitoringcso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rso.@samara.edu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entalpfo.ru/training/" TargetMode="External"/><Relationship Id="rId5" Type="http://schemas.openxmlformats.org/officeDocument/2006/relationships/hyperlink" Target="https://dpo.ikp-rao.ru/" TargetMode="External"/><Relationship Id="rId4" Type="http://schemas.openxmlformats.org/officeDocument/2006/relationships/hyperlink" Target="https://autism-frc.ru/services/prof_train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crso.@samara.edu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304800" y="3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 bwMode="auto">
          <a:xfrm>
            <a:off x="545591" y="0"/>
            <a:ext cx="5015865" cy="6858000"/>
            <a:chOff x="545591" y="0"/>
            <a:chExt cx="5015865" cy="6858000"/>
          </a:xfrm>
        </p:grpSpPr>
        <p:sp>
          <p:nvSpPr>
            <p:cNvPr id="4" name="object 4"/>
            <p:cNvSpPr/>
            <p:nvPr/>
          </p:nvSpPr>
          <p:spPr bwMode="auto">
            <a:xfrm>
              <a:off x="984504" y="0"/>
              <a:ext cx="1062990" cy="2778760"/>
            </a:xfrm>
            <a:custGeom>
              <a:avLst/>
              <a:gdLst/>
              <a:ahLst/>
              <a:cxnLst/>
              <a:rect l="l" t="t" r="r" b="b"/>
              <a:pathLst>
                <a:path w="1062989" h="2778760" extrusionOk="0">
                  <a:moveTo>
                    <a:pt x="1062591" y="0"/>
                  </a:moveTo>
                  <a:lnTo>
                    <a:pt x="681592" y="0"/>
                  </a:lnTo>
                  <a:lnTo>
                    <a:pt x="0" y="2687828"/>
                  </a:lnTo>
                  <a:lnTo>
                    <a:pt x="357251" y="2778252"/>
                  </a:lnTo>
                  <a:lnTo>
                    <a:pt x="1062591" y="0"/>
                  </a:lnTo>
                  <a:close/>
                </a:path>
              </a:pathLst>
            </a:custGeom>
            <a:solidFill>
              <a:srgbClr val="2FAC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545591" y="0"/>
              <a:ext cx="1035685" cy="2668905"/>
            </a:xfrm>
            <a:custGeom>
              <a:avLst/>
              <a:gdLst/>
              <a:ahLst/>
              <a:cxnLst/>
              <a:rect l="l" t="t" r="r" b="b"/>
              <a:pathLst>
                <a:path w="1035685" h="2668905" extrusionOk="0">
                  <a:moveTo>
                    <a:pt x="1035159" y="0"/>
                  </a:moveTo>
                  <a:lnTo>
                    <a:pt x="652106" y="0"/>
                  </a:lnTo>
                  <a:lnTo>
                    <a:pt x="0" y="2578100"/>
                  </a:lnTo>
                  <a:lnTo>
                    <a:pt x="348094" y="2663825"/>
                  </a:lnTo>
                  <a:lnTo>
                    <a:pt x="357632" y="2668524"/>
                  </a:lnTo>
                  <a:lnTo>
                    <a:pt x="103515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545591" y="2583179"/>
              <a:ext cx="2694940" cy="4274820"/>
            </a:xfrm>
            <a:custGeom>
              <a:avLst/>
              <a:gdLst/>
              <a:ahLst/>
              <a:cxnLst/>
              <a:rect l="l" t="t" r="r" b="b"/>
              <a:pathLst>
                <a:path w="2694940" h="4274820" extrusionOk="0">
                  <a:moveTo>
                    <a:pt x="0" y="0"/>
                  </a:moveTo>
                  <a:lnTo>
                    <a:pt x="2575306" y="4274820"/>
                  </a:lnTo>
                  <a:lnTo>
                    <a:pt x="2694432" y="4274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989075" y="2692907"/>
              <a:ext cx="3331845" cy="4165600"/>
            </a:xfrm>
            <a:custGeom>
              <a:avLst/>
              <a:gdLst/>
              <a:ahLst/>
              <a:cxnLst/>
              <a:rect l="l" t="t" r="r" b="b"/>
              <a:pathLst>
                <a:path w="3331845" h="4165600" extrusionOk="0">
                  <a:moveTo>
                    <a:pt x="0" y="0"/>
                  </a:moveTo>
                  <a:lnTo>
                    <a:pt x="3207639" y="4165091"/>
                  </a:lnTo>
                  <a:lnTo>
                    <a:pt x="3331464" y="4165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984504" y="2688335"/>
              <a:ext cx="4577080" cy="4170045"/>
            </a:xfrm>
            <a:custGeom>
              <a:avLst/>
              <a:gdLst/>
              <a:ahLst/>
              <a:cxnLst/>
              <a:rect l="l" t="t" r="r" b="b"/>
              <a:pathLst>
                <a:path w="4577080" h="4170045" extrusionOk="0">
                  <a:moveTo>
                    <a:pt x="0" y="0"/>
                  </a:moveTo>
                  <a:lnTo>
                    <a:pt x="4762" y="4699"/>
                  </a:lnTo>
                  <a:lnTo>
                    <a:pt x="3336798" y="4169664"/>
                  </a:lnTo>
                  <a:lnTo>
                    <a:pt x="4576572" y="4169664"/>
                  </a:lnTo>
                  <a:lnTo>
                    <a:pt x="357124" y="90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6C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545591" y="2578607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3584575" h="4279900" extrusionOk="0">
                  <a:moveTo>
                    <a:pt x="0" y="0"/>
                  </a:moveTo>
                  <a:lnTo>
                    <a:pt x="0" y="4699"/>
                  </a:lnTo>
                  <a:lnTo>
                    <a:pt x="2693924" y="4279391"/>
                  </a:lnTo>
                  <a:lnTo>
                    <a:pt x="3584448" y="4279391"/>
                  </a:lnTo>
                  <a:lnTo>
                    <a:pt x="419087" y="176149"/>
                  </a:lnTo>
                  <a:lnTo>
                    <a:pt x="361937" y="95250"/>
                  </a:lnTo>
                  <a:lnTo>
                    <a:pt x="357174" y="90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10"/>
          <p:cNvSpPr txBox="1"/>
          <p:nvPr/>
        </p:nvSpPr>
        <p:spPr bwMode="auto">
          <a:xfrm>
            <a:off x="2337878" y="1876040"/>
            <a:ext cx="9293471" cy="2526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  <a:defRPr/>
            </a:pPr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Calibri"/>
                <a:cs typeface="Corbel"/>
              </a:rPr>
              <a:t>Общественный проект ПФО </a:t>
            </a:r>
            <a:endParaRPr/>
          </a:p>
          <a:p>
            <a:pPr marL="12065" marR="5080" algn="ctr">
              <a:spcBef>
                <a:spcPts val="100"/>
              </a:spcBef>
              <a:defRPr/>
            </a:pPr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Calibri"/>
                <a:cs typeface="Corbel"/>
              </a:rPr>
              <a:t>«Ментальное здоровье»:</a:t>
            </a:r>
            <a:endParaRPr/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Calibri"/>
                <a:cs typeface="Corbel"/>
              </a:rPr>
              <a:t>комплексное межведомственное сопровождение </a:t>
            </a:r>
            <a:endParaRPr/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Calibri"/>
                <a:cs typeface="Corbel"/>
              </a:rPr>
              <a:t>лиц с ментальными нарушениями</a:t>
            </a:r>
            <a:endParaRPr/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Calibri"/>
                <a:cs typeface="Corbel"/>
              </a:rPr>
              <a:t>в Самарской области</a:t>
            </a:r>
            <a:endParaRPr/>
          </a:p>
        </p:txBody>
      </p:sp>
      <p:sp>
        <p:nvSpPr>
          <p:cNvPr id="11" name="object 11"/>
          <p:cNvSpPr txBox="1"/>
          <p:nvPr/>
        </p:nvSpPr>
        <p:spPr bwMode="auto">
          <a:xfrm>
            <a:off x="5577073" y="6444015"/>
            <a:ext cx="1396681" cy="394979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20"/>
              </a:spcBef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</a:rPr>
              <a:t>Самара, 2024</a:t>
            </a:r>
            <a:endParaRPr spc="-10">
              <a:latin typeface="Calibri"/>
              <a:cs typeface="Corbe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/>
          <a:stretch/>
        </p:blipFill>
        <p:spPr bwMode="auto">
          <a:xfrm>
            <a:off x="9505188" y="149352"/>
            <a:ext cx="2389631" cy="157733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 bwMode="auto">
          <a:xfrm>
            <a:off x="2490341" y="258597"/>
            <a:ext cx="6361430" cy="126047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-635" algn="ctr">
              <a:lnSpc>
                <a:spcPct val="110000"/>
              </a:lnSpc>
              <a:spcBef>
                <a:spcPts val="325"/>
              </a:spcBef>
              <a:defRPr/>
            </a:pPr>
            <a:r>
              <a:rPr sz="180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Министерство</a:t>
            </a:r>
            <a:r>
              <a:rPr sz="1800" spc="-75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sz="1800" spc="-1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образования</a:t>
            </a:r>
            <a:r>
              <a:rPr sz="1800" spc="-6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sz="180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и</a:t>
            </a:r>
            <a:r>
              <a:rPr sz="1800" spc="-95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sz="1800" spc="-1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науки</a:t>
            </a:r>
            <a:r>
              <a:rPr sz="1800" spc="-85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sz="180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Самарской</a:t>
            </a:r>
            <a:r>
              <a:rPr sz="1800" spc="-65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sz="1800" spc="-1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области </a:t>
            </a:r>
            <a:r>
              <a:rPr sz="1800" spc="-3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Государственное</a:t>
            </a:r>
            <a:r>
              <a:rPr sz="1800" spc="-7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sz="1800" spc="-2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бюджетное</a:t>
            </a:r>
            <a:r>
              <a:rPr sz="1800" spc="-4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sz="180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учреждение</a:t>
            </a:r>
            <a:r>
              <a:rPr sz="1800" spc="-45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sz="1800" spc="-1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дополнительного профессионального</a:t>
            </a:r>
            <a:r>
              <a:rPr sz="1800" spc="-55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sz="1800" spc="-1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образования</a:t>
            </a:r>
            <a:r>
              <a:rPr sz="1800" spc="-65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sz="180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Самарской</a:t>
            </a:r>
            <a:r>
              <a:rPr sz="1800" spc="-65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sz="1800" spc="-1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области</a:t>
            </a:r>
            <a:r>
              <a:rPr lang="ru-RU" sz="1800" spc="-1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/>
            </a:r>
            <a:br>
              <a:rPr lang="ru-RU" sz="1800" spc="-1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</a:br>
            <a:r>
              <a:rPr lang="ru-RU" sz="180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«Центр</a:t>
            </a:r>
            <a:r>
              <a:rPr lang="ru-RU" sz="1800" spc="-35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lang="ru-RU" sz="1800" spc="-1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специального</a:t>
            </a:r>
            <a:r>
              <a:rPr lang="ru-RU" sz="1800" spc="-35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lang="ru-RU" sz="1800" spc="-1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образования»</a:t>
            </a:r>
            <a:endParaRPr sz="1800">
              <a:solidFill>
                <a:schemeClr val="tx2">
                  <a:lumMod val="75000"/>
                </a:schemeClr>
              </a:solidFill>
              <a:latin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324600" y="4759344"/>
            <a:ext cx="594360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20"/>
              </a:spcBef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</a:rPr>
              <a:t>Архангельская Ирина Владимировна, </a:t>
            </a:r>
            <a:endParaRPr/>
          </a:p>
          <a:p>
            <a:pPr marL="12700" algn="r">
              <a:lnSpc>
                <a:spcPct val="100000"/>
              </a:lnSpc>
              <a:spcBef>
                <a:spcPts val="920"/>
              </a:spcBef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</a:rPr>
              <a:t>директор ГБУ ДПО СО «Центр специального образования»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067800" y="318723"/>
            <a:ext cx="2892878" cy="173223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 bwMode="auto">
          <a:xfrm>
            <a:off x="1143000" y="1600200"/>
            <a:ext cx="3886200" cy="2308324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Организация и проведение социокультурных мероприятий (конкурсов, фестивалей, акций, праздников), социальносредовой, социальнопсихологической, социально-культурной реабилитации и абилитации, социальнобытовой адаптации для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310446" y="2786058"/>
            <a:ext cx="4500552" cy="193899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План мероприятий по реализации Концепции, распорядительные документы министерства культуры Самарской области</a:t>
            </a:r>
            <a:endParaRPr sz="240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295400" y="4267200"/>
            <a:ext cx="3505199" cy="1477328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Разработка и реализация культурно-просветительских программ для людей с ментальными нарушениями и их семе</a:t>
            </a:r>
            <a:endParaRPr/>
          </a:p>
        </p:txBody>
      </p:sp>
      <p:sp>
        <p:nvSpPr>
          <p:cNvPr id="18" name="Стрелка: вправо 17"/>
          <p:cNvSpPr/>
          <p:nvPr/>
        </p:nvSpPr>
        <p:spPr bwMode="auto">
          <a:xfrm>
            <a:off x="5486400" y="2362199"/>
            <a:ext cx="1066800" cy="6233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: вправо 18"/>
          <p:cNvSpPr/>
          <p:nvPr/>
        </p:nvSpPr>
        <p:spPr bwMode="auto">
          <a:xfrm>
            <a:off x="5524496" y="4572008"/>
            <a:ext cx="1066800" cy="6233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09600" y="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Дорожная карта организации и реализации системы комплексного сопровождения людей с ментальными нарушениями в рамках общественного проекта Приволжского федерального округа «Ментальное здоровье» в Самарской области с 2023 по 2026 годы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838200" y="289378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latin typeface="Calibri"/>
                <a:cs typeface="Andalus"/>
              </a:rPr>
              <a:t>Предложения по взаимодействию</a:t>
            </a:r>
            <a:r>
              <a:rPr lang="ru-RU" sz="2800">
                <a:solidFill>
                  <a:srgbClr val="FF0000"/>
                </a:solidFill>
                <a:latin typeface="Calibri"/>
                <a:cs typeface="Andalus"/>
              </a:rPr>
              <a:t> 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738282" y="1071546"/>
            <a:ext cx="90726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договора между ГБУ ДПО СО «Центр специального образования» и ГБУК «Самарская областная библиотека для молодежи»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Проводить совместные мероприятия: круглые столы, совещания, семинары для участников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комплексного сопровождения людей с ментальными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нарушениями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тренингов по пониманию инвалидности для сотрудников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квалификации специалистов в вопросах сопровождения лиц с ментальными нарушениями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Информирование о плане мероприятий, в которых могут участвовать  семьи  с детьми с ментальными нарушениями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  <a:defRPr/>
            </a:pPr>
            <a:endParaRPr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5400" y="2035514"/>
            <a:ext cx="10297036" cy="245690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>
          <a:xfrm>
            <a:off x="1524001" y="1"/>
            <a:ext cx="9220200" cy="1758319"/>
          </a:xfrm>
        </p:spPr>
        <p:txBody>
          <a:bodyPr/>
          <a:lstStyle/>
          <a:p>
            <a:pPr algn="ctr">
              <a:defRPr/>
            </a:pPr>
            <a:r>
              <a:rPr lang="ru-RU" sz="2800">
                <a:solidFill>
                  <a:schemeClr val="tx2">
                    <a:lumMod val="75000"/>
                  </a:schemeClr>
                </a:solidFill>
                <a:latin typeface="Calibri"/>
              </a:rPr>
              <a:t>Государственное бюджетное учреждение дополнительного профессионального образования Самарской области </a:t>
            </a:r>
            <a:br>
              <a:rPr lang="ru-RU" sz="2800">
                <a:solidFill>
                  <a:schemeClr val="tx2">
                    <a:lumMod val="75000"/>
                  </a:schemeClr>
                </a:solidFill>
                <a:latin typeface="Calibri"/>
              </a:rPr>
            </a:br>
            <a:r>
              <a:rPr lang="ru-RU" sz="2800">
                <a:solidFill>
                  <a:schemeClr val="tx2">
                    <a:lumMod val="75000"/>
                  </a:schemeClr>
                </a:solidFill>
                <a:latin typeface="Calibri"/>
              </a:rPr>
              <a:t>«Центр специального образования»</a:t>
            </a:r>
            <a:endParaRPr/>
          </a:p>
        </p:txBody>
      </p:sp>
      <p:pic>
        <p:nvPicPr>
          <p:cNvPr id="4" name="object 12"/>
          <p:cNvPicPr/>
          <p:nvPr/>
        </p:nvPicPr>
        <p:blipFill>
          <a:blip r:embed="rId3"/>
          <a:stretch/>
        </p:blipFill>
        <p:spPr bwMode="auto">
          <a:xfrm>
            <a:off x="220981" y="225552"/>
            <a:ext cx="1607819" cy="10698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1472692" y="4594144"/>
            <a:ext cx="88905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tx1"/>
                </a:solidFill>
                <a:latin typeface="Calibri"/>
              </a:rPr>
              <a:t>МРРМЦ</a:t>
            </a:r>
            <a:endParaRPr/>
          </a:p>
          <a:p>
            <a:pPr>
              <a:defRPr/>
            </a:pPr>
            <a:r>
              <a:rPr lang="en-US" sz="2800" b="1" i="0" u="sng">
                <a:solidFill>
                  <a:srgbClr val="0000FF"/>
                </a:solidFill>
                <a:latin typeface="Calibri"/>
                <a:hlinkClick r:id="rId4" tooltip="mailto:monitoringcso@yandex.ru"/>
              </a:rPr>
              <a:t>monitoringcso@yandex.ru</a:t>
            </a:r>
            <a:endParaRPr lang="ru-RU" sz="2800" b="1" i="0">
              <a:solidFill>
                <a:srgbClr val="0000FF"/>
              </a:solidFill>
              <a:latin typeface="Calibri"/>
            </a:endParaRPr>
          </a:p>
          <a:p>
            <a:pPr>
              <a:defRPr/>
            </a:pPr>
            <a:r>
              <a:rPr lang="ru-RU" sz="2800" b="1">
                <a:solidFill>
                  <a:schemeClr val="tx1"/>
                </a:solidFill>
                <a:latin typeface="Calibri"/>
              </a:rPr>
              <a:t>Тел.: 8(846)9543500, 89879480001</a:t>
            </a:r>
            <a:endParaRPr lang="ru-RU" sz="2800" b="1" i="0">
              <a:solidFill>
                <a:schemeClr val="tx1"/>
              </a:solidFill>
              <a:latin typeface="Calibri"/>
            </a:endParaRPr>
          </a:p>
          <a:p>
            <a:pPr>
              <a:defRPr/>
            </a:pPr>
            <a:r>
              <a:rPr lang="ru-RU" sz="2800" b="1">
                <a:solidFill>
                  <a:srgbClr val="0000FF"/>
                </a:solidFill>
                <a:latin typeface="Calibri"/>
              </a:rPr>
              <a:t>Руководитель Пиманова Людмила Александровна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52914" y="406399"/>
            <a:ext cx="6293110" cy="928266"/>
          </a:xfrm>
        </p:spPr>
        <p:txBody>
          <a:bodyPr/>
          <a:lstStyle/>
          <a:p>
            <a:pPr algn="ctr">
              <a:defRPr/>
            </a:pPr>
            <a:r>
              <a:rPr lang="ru-RU" sz="2800" b="1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Общественный проект ПФО</a:t>
            </a:r>
            <a:br>
              <a:rPr lang="ru-RU" sz="2800" b="1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</a:br>
            <a:r>
              <a:rPr lang="ru-RU" sz="2800" b="1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«Ментальное здоровье»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b="1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endParaRPr lang="ru-RU" b="1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endParaRPr lang="ru-RU" b="1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endParaRPr lang="ru-RU" b="1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endParaRPr lang="ru-RU" b="1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endParaRPr lang="ru-RU" b="1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endParaRPr lang="ru-RU" b="1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endParaRPr lang="ru-RU" b="1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endParaRPr lang="ru-RU" b="1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endParaRPr lang="ru-RU" b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62447" y="244800"/>
            <a:ext cx="2624829" cy="15748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1463040" y="1828800"/>
            <a:ext cx="103898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sz="2400" b="1" u="sng">
                <a:solidFill>
                  <a:schemeClr val="tx2">
                    <a:lumMod val="75000"/>
                  </a:schemeClr>
                </a:solidFill>
                <a:latin typeface="Calibri"/>
              </a:rPr>
              <a:t>ЦЕЛЬ</a:t>
            </a:r>
            <a:r>
              <a:rPr lang="ru-RU" b="1">
                <a:solidFill>
                  <a:schemeClr val="tx2">
                    <a:lumMod val="75000"/>
                  </a:schemeClr>
                </a:solidFill>
                <a:latin typeface="Calibri"/>
              </a:rPr>
              <a:t>: разработка и внедрение эффективной системы оказания комплексной помощи людям с ментальными нарушениями (МН) с целью их интеграции в общество, а также формирование толерантного отношения к людям данной категории</a:t>
            </a:r>
            <a:endParaRPr/>
          </a:p>
        </p:txBody>
      </p:sp>
      <p:pic>
        <p:nvPicPr>
          <p:cNvPr id="7" name="object 12"/>
          <p:cNvPicPr/>
          <p:nvPr/>
        </p:nvPicPr>
        <p:blipFill>
          <a:blip r:embed="rId3"/>
          <a:stretch/>
        </p:blipFill>
        <p:spPr bwMode="auto">
          <a:xfrm>
            <a:off x="220981" y="225552"/>
            <a:ext cx="1607819" cy="1069848"/>
          </a:xfrm>
          <a:prstGeom prst="rect">
            <a:avLst/>
          </a:prstGeom>
        </p:spPr>
      </p:pic>
      <p:sp>
        <p:nvSpPr>
          <p:cNvPr id="10" name="Прямоугольник: скругленные углы 15"/>
          <p:cNvSpPr/>
          <p:nvPr/>
        </p:nvSpPr>
        <p:spPr bwMode="auto">
          <a:xfrm>
            <a:off x="1463040" y="2936134"/>
            <a:ext cx="10389833" cy="3793607"/>
          </a:xfrm>
          <a:prstGeom prst="roundRect">
            <a:avLst>
              <a:gd name="adj" fmla="val 2096"/>
            </a:avLst>
          </a:prstGeom>
          <a:solidFill>
            <a:srgbClr val="E6EC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ru-RU" sz="2400" b="1" u="sng">
                <a:solidFill>
                  <a:schemeClr val="tx2">
                    <a:lumMod val="75000"/>
                  </a:schemeClr>
                </a:solidFill>
                <a:ea typeface="Calibri"/>
                <a:cs typeface="Arial"/>
              </a:rPr>
              <a:t>ЗАДАЧИ:</a:t>
            </a:r>
            <a:endParaRPr/>
          </a:p>
          <a:p>
            <a:pPr marL="171450" indent="-171450" algn="just">
              <a:buFont typeface="Arial"/>
              <a:buChar char="•"/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ea typeface="Calibri"/>
                <a:cs typeface="Arial"/>
              </a:rPr>
              <a:t>Создание условий для развития системы комплексного сопровождения людей с МН на основе непрерывного межведомственного взаимодействия.</a:t>
            </a:r>
            <a:endParaRPr/>
          </a:p>
          <a:p>
            <a:pPr marL="171450" indent="-171450" algn="just">
              <a:buFont typeface="Arial"/>
              <a:buChar char="•"/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ea typeface="Calibri"/>
                <a:cs typeface="Arial"/>
              </a:rPr>
              <a:t>Создание условий для развития деятельности учреждений и организаций разной ведомственной принадлежности в сфере оказания комплексной помощи людям с МН, а также их семьям.</a:t>
            </a:r>
            <a:endParaRPr/>
          </a:p>
          <a:p>
            <a:pPr marL="171450" indent="-171450" algn="just">
              <a:buFont typeface="Arial"/>
              <a:buChar char="•"/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ea typeface="Calibri"/>
                <a:cs typeface="Arial"/>
              </a:rPr>
              <a:t>Разработка нормативно-правовой и методической базы по организации комплексного сопровождения людей с МН.</a:t>
            </a:r>
            <a:endParaRPr/>
          </a:p>
          <a:p>
            <a:pPr marL="171450" indent="-171450" algn="just">
              <a:buFont typeface="Arial"/>
              <a:buChar char="•"/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ea typeface="Calibri"/>
                <a:cs typeface="Arial"/>
              </a:rPr>
              <a:t>Формирование толерантного отношения в обществе к людям с МН</a:t>
            </a:r>
            <a:endParaRPr lang="ru-RU" b="1">
              <a:solidFill>
                <a:schemeClr val="tx2">
                  <a:lumMod val="75000"/>
                </a:schemeClr>
              </a:solidFill>
              <a:highlight>
                <a:srgbClr val="74B230"/>
              </a:highlight>
              <a:cs typeface="Arial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ea typeface="Calibri"/>
                <a:cs typeface="Arial"/>
              </a:rPr>
              <a:t>Создание доступной среды для людей с МН.</a:t>
            </a:r>
            <a:endParaRPr/>
          </a:p>
          <a:p>
            <a:pPr marL="171450" indent="-171450" algn="just">
              <a:buFont typeface="Arial"/>
              <a:buChar char="•"/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ea typeface="Calibri"/>
                <a:cs typeface="Arial"/>
              </a:rPr>
              <a:t>Развитие механизмов всесторонней поддержки семей людей с МН. </a:t>
            </a:r>
            <a:endParaRPr/>
          </a:p>
          <a:p>
            <a:pPr marL="171450" indent="-171450" algn="just">
              <a:buFont typeface="Arial"/>
              <a:buChar char="•"/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ea typeface="Calibri"/>
                <a:cs typeface="Arial"/>
              </a:rPr>
              <a:t>Повышение квалификации и обучение специалистов организаций эффективным технологиям и методикам работы и помощи людям с МН, а также семьям людей с МН.</a:t>
            </a:r>
            <a:endParaRPr/>
          </a:p>
          <a:p>
            <a:pPr marL="171450" indent="-171450" algn="just">
              <a:buFont typeface="Arial"/>
              <a:buChar char="•"/>
              <a:defRPr/>
            </a:pPr>
            <a:endParaRPr lang="ru-RU" b="1">
              <a:solidFill>
                <a:schemeClr val="tx2">
                  <a:lumMod val="75000"/>
                </a:schemeClr>
              </a:solidFill>
              <a:ea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59788" y="406399"/>
            <a:ext cx="6886236" cy="1292662"/>
          </a:xfrm>
        </p:spPr>
        <p:txBody>
          <a:bodyPr/>
          <a:lstStyle/>
          <a:p>
            <a:pPr algn="ctr">
              <a:defRPr/>
            </a:pPr>
            <a:r>
              <a:rPr lang="ru-RU" sz="280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Целевые группы по оказанию комплексного сопровождения людей с МН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463040" y="1828800"/>
            <a:ext cx="890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object 12"/>
          <p:cNvPicPr/>
          <p:nvPr/>
        </p:nvPicPr>
        <p:blipFill>
          <a:blip r:embed="rId2"/>
          <a:stretch/>
        </p:blipFill>
        <p:spPr bwMode="auto">
          <a:xfrm>
            <a:off x="220981" y="225552"/>
            <a:ext cx="1607819" cy="106984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067800" y="186216"/>
            <a:ext cx="2892878" cy="173223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Прямоугольник 9"/>
          <p:cNvSpPr/>
          <p:nvPr/>
        </p:nvSpPr>
        <p:spPr bwMode="auto">
          <a:xfrm>
            <a:off x="1131570" y="2190065"/>
            <a:ext cx="54216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u="sng">
                <a:solidFill>
                  <a:srgbClr val="FF0000"/>
                </a:solidFill>
                <a:latin typeface="Calibri"/>
                <a:cs typeface="Times New Roman"/>
              </a:rPr>
              <a:t>НИЖНИЙ НОВГОРОД</a:t>
            </a:r>
            <a:endParaRPr/>
          </a:p>
          <a:p>
            <a:pPr marL="342900" lvl="0" indent="-342900">
              <a:buFont typeface="Arial"/>
              <a:buChar char="•"/>
              <a:defRPr/>
            </a:pPr>
            <a:endParaRPr lang="ru-RU">
              <a:solidFill>
                <a:srgbClr val="FF0000"/>
              </a:solidFill>
              <a:latin typeface="Calibri"/>
              <a:cs typeface="Times New Roman"/>
            </a:endParaRPr>
          </a:p>
          <a:p>
            <a:pPr marL="342900" lvl="0" indent="-342900" algn="just">
              <a:buFont typeface="Arial"/>
              <a:buChar char="•"/>
              <a:defRPr/>
            </a:pPr>
            <a:r>
              <a:rPr lang="ru-RU">
                <a:solidFill>
                  <a:srgbClr val="FF0000"/>
                </a:solidFill>
                <a:latin typeface="Calibri"/>
                <a:cs typeface="Times New Roman"/>
              </a:rPr>
              <a:t>Дети раннего возраста (от 1,5 до 3 лет), определённые к «группе риска» по наличию РАС и других нарушений развития по результатам общего скрининга</a:t>
            </a:r>
            <a:endParaRPr/>
          </a:p>
          <a:p>
            <a:pPr marL="342900" lvl="0" indent="-342900" algn="just">
              <a:buFont typeface="Arial"/>
              <a:buChar char="•"/>
              <a:defRPr/>
            </a:pPr>
            <a:endParaRPr lang="ru-RU">
              <a:solidFill>
                <a:srgbClr val="FF0000"/>
              </a:solidFill>
              <a:latin typeface="Calibri"/>
              <a:cs typeface="Times New Roman"/>
            </a:endParaRPr>
          </a:p>
          <a:p>
            <a:pPr marL="342900" lvl="0" indent="-342900" algn="just">
              <a:buFont typeface="Arial"/>
              <a:buChar char="•"/>
              <a:defRPr/>
            </a:pPr>
            <a:r>
              <a:rPr lang="ru-RU">
                <a:solidFill>
                  <a:srgbClr val="FF0000"/>
                </a:solidFill>
                <a:latin typeface="Calibri"/>
                <a:cs typeface="Times New Roman"/>
              </a:rPr>
              <a:t>Дети дошкольного возраста (от 3 до 7 лет) с установленным диагнозом РАС</a:t>
            </a:r>
            <a:endParaRPr/>
          </a:p>
          <a:p>
            <a:pPr marL="342900" lvl="0" indent="-342900" algn="just">
              <a:buFont typeface="Arial"/>
              <a:buChar char="•"/>
              <a:defRPr/>
            </a:pPr>
            <a:endParaRPr lang="ru-RU">
              <a:solidFill>
                <a:srgbClr val="FF0000"/>
              </a:solidFill>
              <a:latin typeface="Calibri"/>
              <a:cs typeface="Times New Roman"/>
            </a:endParaRPr>
          </a:p>
          <a:p>
            <a:pPr marL="342900" lvl="0" indent="-342900" algn="just">
              <a:buFont typeface="Arial"/>
              <a:buChar char="•"/>
              <a:defRPr/>
            </a:pPr>
            <a:r>
              <a:rPr lang="ru-RU">
                <a:solidFill>
                  <a:srgbClr val="FF0000"/>
                </a:solidFill>
                <a:latin typeface="Calibri"/>
                <a:cs typeface="Times New Roman"/>
              </a:rPr>
              <a:t>Дети школьного возраста (от 7 до 18 лет) с РАС</a:t>
            </a:r>
            <a:endParaRPr/>
          </a:p>
          <a:p>
            <a:pPr marL="342900" lvl="0" indent="-342900" algn="just">
              <a:buFont typeface="Arial"/>
              <a:buChar char="•"/>
              <a:defRPr/>
            </a:pPr>
            <a:endParaRPr lang="ru-RU">
              <a:solidFill>
                <a:srgbClr val="FF0000"/>
              </a:solidFill>
              <a:latin typeface="Calibri"/>
              <a:cs typeface="Times New Roman"/>
            </a:endParaRPr>
          </a:p>
          <a:p>
            <a:pPr marL="342900" lvl="0" indent="-342900" algn="just">
              <a:buFont typeface="Arial"/>
              <a:buChar char="•"/>
              <a:defRPr/>
            </a:pPr>
            <a:r>
              <a:rPr lang="ru-RU">
                <a:solidFill>
                  <a:srgbClr val="FF0000"/>
                </a:solidFill>
                <a:latin typeface="Calibri"/>
                <a:cs typeface="Times New Roman"/>
              </a:rPr>
              <a:t>Люди с РАС старше 18 лет</a:t>
            </a:r>
            <a:endParaRPr/>
          </a:p>
          <a:p>
            <a:pPr marL="342900" lvl="0" indent="-342900" algn="just">
              <a:buFont typeface="Arial"/>
              <a:buChar char="•"/>
              <a:defRPr/>
            </a:pPr>
            <a:endParaRPr lang="ru-RU">
              <a:solidFill>
                <a:srgbClr val="FF0000"/>
              </a:solidFill>
              <a:latin typeface="Calibri"/>
              <a:cs typeface="Times New Roman"/>
            </a:endParaRPr>
          </a:p>
          <a:p>
            <a:pPr marL="342900" lvl="0" indent="-342900" algn="just">
              <a:buFont typeface="Arial"/>
              <a:buChar char="•"/>
              <a:defRPr/>
            </a:pPr>
            <a:r>
              <a:rPr lang="ru-RU">
                <a:solidFill>
                  <a:srgbClr val="FF0000"/>
                </a:solidFill>
                <a:latin typeface="Calibri"/>
                <a:cs typeface="Times New Roman"/>
              </a:rPr>
              <a:t>Семьи людей с РАС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553200" y="2190065"/>
            <a:ext cx="54074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САМАРА</a:t>
            </a:r>
            <a:endParaRPr/>
          </a:p>
          <a:p>
            <a:pPr>
              <a:buFont typeface="Arial"/>
              <a:buChar char="•"/>
              <a:defRPr/>
            </a:pPr>
            <a:endParaRPr lang="ru-RU">
              <a:solidFill>
                <a:schemeClr val="tx2">
                  <a:lumMod val="75000"/>
                </a:schemeClr>
              </a:solidFill>
              <a:latin typeface="Calibri"/>
              <a:cs typeface="Times New Roman"/>
            </a:endParaRPr>
          </a:p>
          <a:p>
            <a:pPr marL="361950" indent="-361950" algn="just">
              <a:buFont typeface="Arial"/>
              <a:buChar char="•"/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Дети раннего возраста (от 1,5 до 3 лет), определенные к «группе риска» по наличию РАС и МН по результатам общего скрининга</a:t>
            </a:r>
            <a:endParaRPr/>
          </a:p>
          <a:p>
            <a:pPr marL="361950" indent="-361950" algn="just">
              <a:buFont typeface="Arial"/>
              <a:buChar char="•"/>
              <a:defRPr/>
            </a:pPr>
            <a:endParaRPr lang="ru-RU">
              <a:solidFill>
                <a:schemeClr val="tx2">
                  <a:lumMod val="75000"/>
                </a:schemeClr>
              </a:solidFill>
              <a:latin typeface="Calibri"/>
              <a:cs typeface="Times New Roman"/>
            </a:endParaRPr>
          </a:p>
          <a:p>
            <a:pPr marL="361950" indent="-361950" algn="just">
              <a:buFont typeface="Arial"/>
              <a:buChar char="•"/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Дети дошкольного возраста (от 3 до 7 лет) с МН</a:t>
            </a:r>
            <a:endParaRPr/>
          </a:p>
          <a:p>
            <a:pPr marL="361950" indent="-361950" algn="just">
              <a:buFont typeface="Arial"/>
              <a:buChar char="•"/>
              <a:defRPr/>
            </a:pPr>
            <a:endParaRPr lang="ru-RU">
              <a:solidFill>
                <a:schemeClr val="tx2">
                  <a:lumMod val="75000"/>
                </a:schemeClr>
              </a:solidFill>
              <a:latin typeface="Calibri"/>
              <a:cs typeface="Times New Roman"/>
            </a:endParaRPr>
          </a:p>
          <a:p>
            <a:pPr marL="361950" indent="-361950" algn="just">
              <a:buFont typeface="Arial"/>
              <a:buChar char="•"/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Дети школьного возраста (от 7 до 18 лет) с МН</a:t>
            </a:r>
            <a:endParaRPr/>
          </a:p>
          <a:p>
            <a:pPr marL="361950" indent="-361950" algn="just">
              <a:buFont typeface="Arial"/>
              <a:buChar char="•"/>
              <a:defRPr/>
            </a:pPr>
            <a:endParaRPr lang="ru-RU">
              <a:solidFill>
                <a:schemeClr val="tx2">
                  <a:lumMod val="75000"/>
                </a:schemeClr>
              </a:solidFill>
              <a:latin typeface="Calibri"/>
              <a:cs typeface="Times New Roman"/>
            </a:endParaRPr>
          </a:p>
          <a:p>
            <a:pPr marL="361950" indent="-361950" algn="just">
              <a:buFont typeface="Arial"/>
              <a:buChar char="•"/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Люди с МН старше 18 лет</a:t>
            </a:r>
            <a:endParaRPr/>
          </a:p>
          <a:p>
            <a:pPr marL="361950" indent="-361950" algn="just">
              <a:buFont typeface="Arial"/>
              <a:buChar char="•"/>
              <a:defRPr/>
            </a:pPr>
            <a:endParaRPr lang="ru-RU">
              <a:solidFill>
                <a:schemeClr val="tx2">
                  <a:lumMod val="75000"/>
                </a:schemeClr>
              </a:solidFill>
              <a:latin typeface="Calibri"/>
              <a:cs typeface="Times New Roman"/>
            </a:endParaRPr>
          </a:p>
          <a:p>
            <a:pPr marL="361950" indent="-361950" algn="just">
              <a:buFont typeface="Arial"/>
              <a:buChar char="•"/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Семьи людей с МН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Downloads\image (10)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258251" y="4807316"/>
            <a:ext cx="3047549" cy="1624836"/>
          </a:xfrm>
          <a:prstGeom prst="rect">
            <a:avLst/>
          </a:prstGeom>
          <a:noFill/>
        </p:spPr>
      </p:pic>
      <p:pic>
        <p:nvPicPr>
          <p:cNvPr id="4099" name="Picture 3" descr="C:\Users\Владимир\Downloads\image (11).pn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1905000" y="4781376"/>
            <a:ext cx="2362199" cy="1771824"/>
          </a:xfrm>
          <a:prstGeom prst="rect">
            <a:avLst/>
          </a:prstGeom>
          <a:noFill/>
        </p:spPr>
      </p:pic>
      <p:pic>
        <p:nvPicPr>
          <p:cNvPr id="4102" name="Picture 6" descr="C:\Users\Владимир\Downloads\PHOTO-2023-03-09-20-30-39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201150" y="4724399"/>
            <a:ext cx="2609850" cy="1677761"/>
          </a:xfrm>
          <a:prstGeom prst="rect">
            <a:avLst/>
          </a:prstGeom>
          <a:noFill/>
        </p:spPr>
      </p:pic>
      <p:pic>
        <p:nvPicPr>
          <p:cNvPr id="9" name="object 12"/>
          <p:cNvPicPr/>
          <p:nvPr/>
        </p:nvPicPr>
        <p:blipFill>
          <a:blip r:embed="rId5"/>
          <a:stretch/>
        </p:blipFill>
        <p:spPr bwMode="auto">
          <a:xfrm>
            <a:off x="220981" y="225552"/>
            <a:ext cx="1607819" cy="1069848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9581980" y="223005"/>
            <a:ext cx="2378698" cy="142434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 bwMode="auto">
          <a:xfrm>
            <a:off x="1143000" y="400883"/>
            <a:ext cx="906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tx2">
                    <a:lumMod val="75000"/>
                  </a:schemeClr>
                </a:solidFill>
                <a:latin typeface="Calibri"/>
                <a:cs typeface="Arial"/>
              </a:rPr>
              <a:t>Рабочий  визит  помощника полномочного представителя Президента РФ в ПФО В.С. Колчина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chemeClr val="tx2">
                    <a:lumMod val="75000"/>
                  </a:schemeClr>
                </a:solidFill>
                <a:latin typeface="Calibri"/>
                <a:cs typeface="Arial"/>
              </a:rPr>
              <a:t>28.02.2023-01.03.2023 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828800" y="1986677"/>
            <a:ext cx="101318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>
                <a:solidFill>
                  <a:schemeClr val="tx2">
                    <a:lumMod val="75000"/>
                  </a:schemeClr>
                </a:solidFill>
                <a:latin typeface="Calibri"/>
              </a:rPr>
              <a:t>Учреждения для посещения в Самарской области:</a:t>
            </a:r>
            <a:endParaRPr/>
          </a:p>
          <a:p>
            <a:pPr algn="ctr">
              <a:defRPr/>
            </a:pPr>
            <a:endParaRPr lang="ru-RU" b="1" u="sng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</a:rPr>
              <a:t>ГБУЗ СО «Самарская городская клиническая поликлиника №15 Промышленного района»;</a:t>
            </a:r>
            <a:endParaRPr/>
          </a:p>
          <a:p>
            <a:pPr marL="285750" indent="-285750" algn="just">
              <a:buFont typeface="Arial"/>
              <a:buChar char="•"/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</a:rPr>
              <a:t>МБДОУ «Детский сад комбинированного вида №188» г.о. Самара;</a:t>
            </a:r>
            <a:endParaRPr/>
          </a:p>
          <a:p>
            <a:pPr marL="285750" indent="-285750" algn="just">
              <a:buFont typeface="Arial"/>
              <a:buChar char="•"/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</a:rPr>
              <a:t>ГБУ СО «Реабилитационный центр для инвалидов вследствие психических заболеваний «Здоровье» г. Самара;</a:t>
            </a:r>
            <a:endParaRPr/>
          </a:p>
          <a:p>
            <a:pPr marL="285750" indent="-285750" algn="just">
              <a:buFont typeface="Arial"/>
              <a:buChar char="•"/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</a:rPr>
              <a:t>ГБОУ СО средняя общеобразовательная школа «Образовательный центр «Южный город» пос. Придорожный;</a:t>
            </a:r>
            <a:endParaRPr/>
          </a:p>
          <a:p>
            <a:pPr marL="285750" indent="-285750" algn="just">
              <a:buFont typeface="Arial"/>
              <a:buChar char="•"/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</a:rPr>
              <a:t>АНОО «Комплексный образовательный центр  «Выше радуги» г. Самара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41307" t="60483"/>
          <a:stretch/>
        </p:blipFill>
        <p:spPr bwMode="auto">
          <a:xfrm>
            <a:off x="1295400" y="4107785"/>
            <a:ext cx="3654254" cy="168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 bwMode="auto">
          <a:xfrm>
            <a:off x="1435860" y="2118927"/>
            <a:ext cx="10524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u="sng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СОВЕЩАНИЕ:</a:t>
            </a:r>
            <a:r>
              <a:rPr lang="ru-RU" b="1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 6 декабря 2023 года, Н.Новгород</a:t>
            </a:r>
          </a:p>
          <a:p>
            <a:pPr algn="just">
              <a:defRPr/>
            </a:pPr>
            <a:r>
              <a:rPr lang="ru-RU" b="1" u="sng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ПОВЕСТКА</a:t>
            </a:r>
            <a:r>
              <a:rPr lang="ru-RU" b="1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: </a:t>
            </a: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итоги реализации общественного проекта ПФО «Ментальное здоровье» в 2023 году </a:t>
            </a:r>
            <a:endParaRPr/>
          </a:p>
          <a:p>
            <a:pPr algn="just"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ПРИСУТСТВОВАЛИ: </a:t>
            </a: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заместители высших должных лиц регионов округа и представители органов исполнительной власти, курирующих проект</a:t>
            </a:r>
            <a:endParaRPr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067800" y="318723"/>
            <a:ext cx="2892878" cy="17322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object 12"/>
          <p:cNvPicPr/>
          <p:nvPr/>
        </p:nvPicPr>
        <p:blipFill>
          <a:blip r:embed="rId5"/>
          <a:stretch/>
        </p:blipFill>
        <p:spPr bwMode="auto">
          <a:xfrm>
            <a:off x="220981" y="225552"/>
            <a:ext cx="1607819" cy="1069848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 bwMode="auto">
          <a:xfrm>
            <a:off x="2452914" y="406399"/>
            <a:ext cx="6293110" cy="92826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Общественный проект ПФО</a:t>
            </a:r>
            <a:br>
              <a:rPr lang="ru-RU" sz="2800" b="1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</a:br>
            <a:r>
              <a:rPr lang="ru-RU" sz="2800" b="1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«Ментальное здоровье» СО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315991" y="3708114"/>
            <a:ext cx="66446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u="sng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ПРОТОКОЛЬНЫЕ ПОРУЧЕНИЯ:</a:t>
            </a:r>
            <a:endParaRPr/>
          </a:p>
          <a:p>
            <a:pPr algn="just"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1</a:t>
            </a: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. Обратить внимание на организацию проведения первичного скрининга детей на раннее выявление риска РАС врачом-педиатром в рамках профилактического или диспансерного приема 1.06.2024  (12677-687)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2. Увеличить долю детей группы риска по развитию РАС, прошедших обследование у психиатра 1 .12.2024 (10 869-569)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3. Организовать возможность получения социальных услуг всем детям с РАС, состоящим в региональном Реестре людей с РАС в отчетный период 1.12.2024 3 (1133- 504</a:t>
            </a:r>
            <a:r>
              <a:rPr lang="ru-RU" b="1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)</a:t>
            </a:r>
            <a:endParaRPr/>
          </a:p>
          <a:p>
            <a:pPr algn="just">
              <a:defRPr/>
            </a:pPr>
            <a:endParaRPr lang="ru-RU" b="1">
              <a:solidFill>
                <a:schemeClr val="tx2">
                  <a:lumMod val="75000"/>
                </a:schemeClr>
              </a:solidFill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067800" y="318723"/>
            <a:ext cx="2892878" cy="173223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 bwMode="auto">
          <a:xfrm>
            <a:off x="7239000" y="2209800"/>
            <a:ext cx="40005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b="1" u="sng">
                <a:solidFill>
                  <a:schemeClr val="tx2">
                    <a:lumMod val="75000"/>
                  </a:schemeClr>
                </a:solidFill>
                <a:latin typeface="Calibri"/>
                <a:ea typeface="Times New Roman"/>
              </a:rPr>
              <a:t>Цель</a:t>
            </a:r>
            <a:r>
              <a:rPr lang="ru-RU" b="1">
                <a:solidFill>
                  <a:schemeClr val="tx2">
                    <a:lumMod val="75000"/>
                  </a:schemeClr>
                </a:solidFill>
                <a:latin typeface="Calibri"/>
                <a:ea typeface="Times New Roman"/>
              </a:rPr>
              <a:t>: контроль динамики развития системы оказания комплексной помощи лицам с РАС, предоставления услуг в сферах медицинского сопровождения, образования, социальной помощи.</a:t>
            </a:r>
            <a:endParaRPr lang="ru-RU" b="1" u="sng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algn="just">
              <a:defRPr/>
            </a:pPr>
            <a:endParaRPr lang="ru-RU" sz="1800" b="1" u="sng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algn="just">
              <a:defRPr/>
            </a:pPr>
            <a:r>
              <a:rPr lang="ru-RU" sz="1800" b="1" u="sng">
                <a:solidFill>
                  <a:schemeClr val="tx2">
                    <a:lumMod val="75000"/>
                  </a:schemeClr>
                </a:solidFill>
                <a:latin typeface="Calibri"/>
              </a:rPr>
              <a:t>Сроки проведения</a:t>
            </a:r>
            <a:r>
              <a:rPr lang="ru-RU" sz="1800" b="1">
                <a:solidFill>
                  <a:schemeClr val="tx2">
                    <a:lumMod val="75000"/>
                  </a:schemeClr>
                </a:solidFill>
                <a:latin typeface="Calibri"/>
              </a:rPr>
              <a:t>:</a:t>
            </a:r>
            <a:endParaRPr/>
          </a:p>
          <a:p>
            <a:pPr lvl="0" algn="just">
              <a:defRPr/>
            </a:pPr>
            <a:endParaRPr lang="ru-RU" sz="1800" b="1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algn="just"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latin typeface="Calibri"/>
              </a:rPr>
              <a:t>Февраль (01.02–15.02) - </a:t>
            </a:r>
            <a:r>
              <a:rPr lang="ru-RU">
                <a:solidFill>
                  <a:schemeClr val="tx2">
                    <a:lumMod val="75000"/>
                  </a:schemeClr>
                </a:solidFill>
                <a:latin typeface="Calibri"/>
              </a:rPr>
              <a:t>по состоянию на 01 января за календарный год;</a:t>
            </a:r>
            <a:endParaRPr/>
          </a:p>
          <a:p>
            <a:pPr lvl="0" algn="just">
              <a:defRPr/>
            </a:pPr>
            <a:endParaRPr lang="ru-RU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algn="just">
              <a:defRPr/>
            </a:pPr>
            <a:r>
              <a:rPr lang="ru-RU" sz="1800" b="1">
                <a:solidFill>
                  <a:schemeClr val="tx2">
                    <a:lumMod val="75000"/>
                  </a:schemeClr>
                </a:solidFill>
                <a:latin typeface="Calibri"/>
              </a:rPr>
              <a:t>Октябрь (01.10-15.10) - </a:t>
            </a:r>
            <a:r>
              <a:rPr lang="ru-RU" sz="1800">
                <a:solidFill>
                  <a:schemeClr val="tx2">
                    <a:lumMod val="75000"/>
                  </a:schemeClr>
                </a:solidFill>
                <a:latin typeface="Calibri"/>
              </a:rPr>
              <a:t>по состоянию на  01 октября по состоянию за 9 месяцев</a:t>
            </a:r>
            <a:endParaRPr/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1828800" y="388962"/>
            <a:ext cx="7239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Мониторинг диагностики и комплексного сопровождения людей с РАС и МН</a:t>
            </a:r>
            <a:endParaRPr/>
          </a:p>
        </p:txBody>
      </p:sp>
      <p:pic>
        <p:nvPicPr>
          <p:cNvPr id="8" name="object 12"/>
          <p:cNvPicPr/>
          <p:nvPr/>
        </p:nvPicPr>
        <p:blipFill>
          <a:blip r:embed="rId3"/>
          <a:stretch/>
        </p:blipFill>
        <p:spPr bwMode="auto">
          <a:xfrm>
            <a:off x="220981" y="225552"/>
            <a:ext cx="1607819" cy="10698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26683" t="17708" r="32014" b="6250"/>
          <a:stretch/>
        </p:blipFill>
        <p:spPr bwMode="auto">
          <a:xfrm>
            <a:off x="2362199" y="2209800"/>
            <a:ext cx="4200993" cy="44958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object 12"/>
          <p:cNvPicPr/>
          <p:nvPr/>
        </p:nvPicPr>
        <p:blipFill>
          <a:blip r:embed="rId2"/>
          <a:stretch/>
        </p:blipFill>
        <p:spPr bwMode="auto">
          <a:xfrm>
            <a:off x="220981" y="225552"/>
            <a:ext cx="1607819" cy="106984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067800" y="186216"/>
            <a:ext cx="2892878" cy="173223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Заголовок 1"/>
          <p:cNvSpPr txBox="1"/>
          <p:nvPr/>
        </p:nvSpPr>
        <p:spPr bwMode="auto">
          <a:xfrm>
            <a:off x="1818807" y="388962"/>
            <a:ext cx="7248993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Сравнительный </a:t>
            </a:r>
            <a:r>
              <a:rPr lang="ru-RU" sz="280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анализ</a:t>
            </a: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 основных показателей работы системы комплексной помощи людям с РАС</a:t>
            </a:r>
            <a:endParaRPr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66800" y="1845035"/>
          <a:ext cx="10893878" cy="478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1021"/>
                <a:gridCol w="2023149"/>
                <a:gridCol w="1789708"/>
              </a:tblGrid>
              <a:tr h="10308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Показатель</a:t>
                      </a:r>
                      <a:endParaRPr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/>
                    </a:p>
                    <a:p>
                      <a:pPr algn="ctr">
                        <a:defRPr/>
                      </a:pPr>
                      <a:endParaRPr lang="ru-RU"/>
                    </a:p>
                    <a:p>
                      <a:pPr algn="ctr">
                        <a:defRPr/>
                      </a:pPr>
                      <a:r>
                        <a:rPr lang="ru-RU"/>
                        <a:t>На 31.12.2022</a:t>
                      </a:r>
                      <a:endParaRPr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/>
                        <a:t>На 01.01.2024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endParaRPr lang="ru-RU" sz="16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solidFill>
                      <a:srgbClr val="4F81BD"/>
                    </a:solidFill>
                  </a:tcPr>
                </a:tc>
              </a:tr>
              <a:tr h="1153633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  <a:defRPr/>
                      </a:pPr>
                      <a:r>
                        <a:rPr lang="ru-RU" sz="16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Численность детей с РАС от 1до 17 полных лет, получающих ( получивших) услуги в учреждениях культуры, в том числе:</a:t>
                      </a:r>
                      <a:endParaRPr/>
                    </a:p>
                  </a:txBody>
                  <a:tcPr marL="137160" marR="137160" marT="13716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589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Указаны инвалиды с разной нозологией, в том числе с ментальными нарушениями</a:t>
                      </a:r>
                      <a:endParaRPr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300</a:t>
                      </a:r>
                      <a:endParaRPr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75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6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      Осуществляющих образовательную деятельность (детские школы искусств, хореографические учреждения, музыкальные учреждения, художественные учреждения, театральные учреждения, культурно-просветительские учреждения и иные учреждения)</a:t>
                      </a:r>
                      <a:endParaRPr/>
                    </a:p>
                  </a:txBody>
                  <a:tcPr marL="137160" marR="137160" marT="137160" marB="13716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Нет данных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63</a:t>
                      </a:r>
                      <a:endParaRPr/>
                    </a:p>
                  </a:txBody>
                  <a:tcPr marL="0" marR="0" marT="0" marB="0" anchor="ctr"/>
                </a:tc>
              </a:tr>
              <a:tr h="971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6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Осуществляющих выставочную, культурно-досуговую, библиотечную и иную деятельность (библиотеки, музеи, музеи-заповедники, театры, концертные залы, выставочные залы и иные учреждения)</a:t>
                      </a:r>
                      <a:endParaRPr/>
                    </a:p>
                  </a:txBody>
                  <a:tcPr marL="137160" marR="137160" marT="137160" marB="13716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Нет данных</a:t>
                      </a:r>
                      <a:endParaRPr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237</a:t>
                      </a:r>
                      <a:endParaRPr/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107715" y="1892135"/>
            <a:ext cx="2793999" cy="38201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 bwMode="auto">
          <a:xfrm>
            <a:off x="896586" y="4572000"/>
            <a:ext cx="73152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/>
              <a:t>Пиманова  Людмила Александровна,</a:t>
            </a:r>
            <a:endParaRPr/>
          </a:p>
          <a:p>
            <a:pPr algn="ctr">
              <a:defRPr/>
            </a:pPr>
            <a:r>
              <a:rPr lang="ru-RU"/>
              <a:t> (8(846)954-35-00., </a:t>
            </a:r>
            <a:r>
              <a:rPr lang="en-US" u="sng">
                <a:hlinkClick r:id="rId3" tooltip="mailto:crso.@samara.edu.ru"/>
              </a:rPr>
              <a:t>crso.@samara.edu.ru</a:t>
            </a:r>
            <a:r>
              <a:rPr lang="ru-RU"/>
              <a:t>)</a:t>
            </a:r>
            <a:endParaRPr/>
          </a:p>
          <a:p>
            <a:pPr>
              <a:defRPr/>
            </a:pP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914400" y="1048962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</a:rPr>
              <a:t>Подготовка специалистов по сопровождению и взаимодействию с людьми с РАС и другими ментальными нарушениями Приволжским центром ментального здоровья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96586" y="1905000"/>
            <a:ext cx="75793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/>
              <a:buChar char="•"/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</a:rPr>
              <a:t>ФРЦ по организации комплексного сопровождения детей с РАС МГППУ </a:t>
            </a:r>
            <a:endParaRPr/>
          </a:p>
          <a:p>
            <a:pPr algn="just">
              <a:spcAft>
                <a:spcPts val="0"/>
              </a:spcAft>
              <a:defRPr/>
            </a:pPr>
            <a:r>
              <a:rPr lang="en-US" u="sng">
                <a:hlinkClick r:id="rId4" tooltip="https://autism-frc.ru/services/prof_training"/>
              </a:rPr>
              <a:t>https://autism-frc.ru/services/prof_training</a:t>
            </a:r>
            <a:endParaRPr lang="ru-RU"/>
          </a:p>
          <a:p>
            <a:pPr marL="285750" indent="-285750" algn="just">
              <a:spcAft>
                <a:spcPts val="0"/>
              </a:spcAft>
              <a:buFont typeface="Arial"/>
              <a:buChar char="•"/>
              <a:defRPr/>
            </a:pPr>
            <a:endParaRPr lang="ru-RU"/>
          </a:p>
          <a:p>
            <a:pPr marL="285750" indent="-285750" algn="just">
              <a:spcAft>
                <a:spcPts val="0"/>
              </a:spcAft>
              <a:buFont typeface="Arial"/>
              <a:buChar char="•"/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latin typeface="Calibri"/>
              </a:rPr>
              <a:t>ФГБНУ «Институт коррекционной педагогики»</a:t>
            </a:r>
            <a:endParaRPr/>
          </a:p>
          <a:p>
            <a:pPr algn="just">
              <a:spcAft>
                <a:spcPts val="0"/>
              </a:spcAft>
              <a:defRPr/>
            </a:pPr>
            <a:r>
              <a:rPr lang="en-US" u="sng">
                <a:hlinkClick r:id="rId5" tooltip="https://dpo.ikp-rao.ru/"/>
              </a:rPr>
              <a:t>https://dpo.ikp-rao.ru/</a:t>
            </a:r>
            <a:endParaRPr lang="ru-RU"/>
          </a:p>
          <a:p>
            <a:pPr algn="just">
              <a:spcAft>
                <a:spcPts val="0"/>
              </a:spcAft>
              <a:defRPr/>
            </a:pPr>
            <a:endParaRPr lang="ru-RU"/>
          </a:p>
          <a:p>
            <a:pPr marL="285750" indent="-285750" algn="just">
              <a:spcAft>
                <a:spcPts val="0"/>
              </a:spcAft>
              <a:buFont typeface="Arial"/>
              <a:buChar char="•"/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latin typeface="Calibri"/>
              </a:rPr>
              <a:t>АНО «Приволжский центр ментального здоровья»</a:t>
            </a:r>
            <a:endParaRPr/>
          </a:p>
          <a:p>
            <a:pPr algn="just">
              <a:spcAft>
                <a:spcPts val="0"/>
              </a:spcAft>
              <a:defRPr/>
            </a:pPr>
            <a:r>
              <a:rPr lang="en-US" u="sng">
                <a:hlinkClick r:id="rId6" tooltip="https://mentalpfo.ru/training/"/>
              </a:rPr>
              <a:t>https://mentalpfo.ru/training/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95400" y="152400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Проект Приволжского федерального округа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«Ментальное здоровье»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72692" y="117093"/>
            <a:ext cx="9246615" cy="1723549"/>
          </a:xfrm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Перечень образовательных курсов по подготовке специалистов для работы в региональной системе комплексного сопровождения людей с РАС на 2024г.</a:t>
            </a:r>
            <a:br>
              <a:rPr lang="ru-RU" sz="28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</a:br>
            <a:endParaRPr lang="ru-RU" sz="280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295400" y="1676400"/>
            <a:ext cx="10276713" cy="3877985"/>
          </a:xfrm>
        </p:spPr>
        <p:txBody>
          <a:bodyPr/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1.Технологии работы с детьми с расстройствами аутистического спектра и другими ментальными нарушениями на базе учреждений культуры. Специально созданные  группы и работа в условиях инклюзии</a:t>
            </a:r>
            <a:endParaRPr/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2. Организация дополнительного образования и досуговой деятельности для детей с РАС</a:t>
            </a:r>
            <a:endParaRPr/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3. Адаптивная физическая культура в физической реабилитации детей с РАС</a:t>
            </a:r>
            <a:endParaRPr/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743199" y="4709501"/>
            <a:ext cx="67056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/>
              <a:t>Пиманова  Людмила Александровна,</a:t>
            </a:r>
            <a:endParaRPr/>
          </a:p>
          <a:p>
            <a:pPr algn="ctr">
              <a:defRPr/>
            </a:pPr>
            <a:r>
              <a:rPr lang="ru-RU"/>
              <a:t> (8(846)954-35-00., </a:t>
            </a:r>
            <a:r>
              <a:rPr lang="en-US" u="sng">
                <a:hlinkClick r:id="rId2" tooltip="mailto:crso.@samara.edu.ru"/>
              </a:rPr>
              <a:t>crso.@samara.edu.ru</a:t>
            </a:r>
            <a:r>
              <a:rPr lang="ru-RU"/>
              <a:t>)</a:t>
            </a:r>
            <a:endParaRPr/>
          </a:p>
          <a:p>
            <a:pPr>
              <a:defRPr/>
            </a:pP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7391400" y="5684175"/>
            <a:ext cx="1719511" cy="102962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 bwMode="auto">
          <a:xfrm>
            <a:off x="3733800" y="6014323"/>
            <a:ext cx="3905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b="1">
                <a:solidFill>
                  <a:schemeClr val="tx2">
                    <a:lumMod val="75000"/>
                  </a:schemeClr>
                </a:solidFill>
              </a:rPr>
              <a:t>https://mentalpfo.ru/training/ </a:t>
            </a:r>
            <a:endParaRPr lang="ru-RU" sz="1800" b="1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1071</Words>
  <Application>R7-Office/7.4.0.112</Application>
  <DocSecurity>0</DocSecurity>
  <PresentationFormat>Произвольный</PresentationFormat>
  <Paragraphs>135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Andalus</vt:lpstr>
      <vt:lpstr>Office Theme</vt:lpstr>
      <vt:lpstr>Министерство образования и науки Самарской области Государственное бюджетное учреждение дополнительного профессионального образования Самарской области «Центр специального образования»</vt:lpstr>
      <vt:lpstr>Общественный проект ПФО «Ментальное здоровье»</vt:lpstr>
      <vt:lpstr>Целевые группы по оказанию комплексного сопровождения людей с МН</vt:lpstr>
      <vt:lpstr>Слайд 4</vt:lpstr>
      <vt:lpstr>Слайд 5</vt:lpstr>
      <vt:lpstr>Слайд 6</vt:lpstr>
      <vt:lpstr>Слайд 7</vt:lpstr>
      <vt:lpstr>Слайд 8</vt:lpstr>
      <vt:lpstr>Перечень образовательных курсов по подготовке специалистов для работы в региональной системе комплексного сопровождения людей с РАС на 2024г. </vt:lpstr>
      <vt:lpstr>Слайд 10</vt:lpstr>
      <vt:lpstr>Слайд 11</vt:lpstr>
      <vt:lpstr>Государственное бюджетное учреждение дополнительного профессионального образования Самарской области  «Центр специального образования»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Научно-практическая конференция</dc:title>
  <dc:creator>OIO 3</dc:creator>
  <cp:lastModifiedBy>MSI</cp:lastModifiedBy>
  <cp:revision>178</cp:revision>
  <dcterms:created xsi:type="dcterms:W3CDTF">2022-09-29T10:16:55Z</dcterms:created>
  <dcterms:modified xsi:type="dcterms:W3CDTF">2024-03-27T05:07:38Z</dcterms:modified>
  <dc:identifier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2022-09-29T00:00:00Z</vt:filetime>
  </property>
</Properties>
</file>