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48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674616"/>
              </a:solidFill>
              <a:latin typeface="Times New Roman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674616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674616"/>
              </a:solidFill>
              <a:latin typeface="Times New Roman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674616"/>
              </a:solidFill>
              <a:latin typeface="Times New Roman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674616"/>
              </a:solidFill>
              <a:latin typeface="Times New Roman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674616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674616"/>
              </a:solidFill>
              <a:latin typeface="Times New Roman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674616"/>
              </a:solidFill>
              <a:latin typeface="Times New Roman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674616"/>
              </a:solidFill>
              <a:latin typeface="Times New Roman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674616"/>
              </a:solidFill>
              <a:latin typeface="Times New Roman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674616"/>
              </a:solidFill>
              <a:latin typeface="Times New Roman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674616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674616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674616"/>
              </a:solidFill>
              <a:latin typeface="Times New Roman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674616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674616"/>
              </a:solidFill>
              <a:latin typeface="Times New Roman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674616"/>
              </a:solidFill>
              <a:latin typeface="Times New Roman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674616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674616"/>
              </a:solidFill>
              <a:latin typeface="Times New Roman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674616"/>
              </a:solidFill>
              <a:latin typeface="Times New Roman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674616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674616"/>
              </a:solidFill>
              <a:latin typeface="Times New Roman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674616"/>
              </a:solidFill>
              <a:latin typeface="Times New Roman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674616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674616"/>
              </a:solidFill>
              <a:latin typeface="Times New Roman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674616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674616"/>
              </a:solidFill>
              <a:latin typeface="Times New Roman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674616"/>
              </a:solidFill>
              <a:latin typeface="Times New Roman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674616"/>
              </a:solidFill>
              <a:latin typeface="Times New Roman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674616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674616"/>
              </a:solidFill>
              <a:latin typeface="Times New Roman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674616"/>
              </a:solidFill>
              <a:latin typeface="Times New Roman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674616"/>
              </a:solidFill>
              <a:latin typeface="Times New Roman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674616"/>
              </a:solidFill>
              <a:latin typeface="Times New Roman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674616"/>
              </a:solidFill>
              <a:latin typeface="Times New Roman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674616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674616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674616"/>
              </a:solidFill>
              <a:latin typeface="Times New Roman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674616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674616"/>
              </a:solidFill>
              <a:latin typeface="Times New Roman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674616"/>
              </a:solidFill>
              <a:latin typeface="Times New Roman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674616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674616"/>
              </a:solidFill>
              <a:latin typeface="Times New Roman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674616"/>
              </a:solidFill>
              <a:latin typeface="Times New Roman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674616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674616"/>
              </a:solidFill>
              <a:latin typeface="Times New Roman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674616"/>
              </a:solidFill>
              <a:latin typeface="Times New Roman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674616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dt"/>
          </p:nvPr>
        </p:nvSpPr>
        <p:spPr>
          <a:xfrm>
            <a:off x="578160" y="6165360"/>
            <a:ext cx="2844360" cy="36468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ftr"/>
          </p:nvPr>
        </p:nvSpPr>
        <p:spPr>
          <a:xfrm>
            <a:off x="4133880" y="6165360"/>
            <a:ext cx="3860280" cy="36468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8705880" y="6165360"/>
            <a:ext cx="2844360" cy="36468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920160" y="1204920"/>
            <a:ext cx="10339200" cy="191052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5400" b="0" strike="noStrike" spc="-1">
                <a:solidFill>
                  <a:srgbClr val="65281B"/>
                </a:solidFill>
                <a:latin typeface="Times New Roman"/>
                <a:ea typeface="Arial"/>
              </a:rPr>
              <a:t>Образец заголовка</a:t>
            </a:r>
            <a:endParaRPr lang="ru-RU" sz="5400" b="0" strike="noStrike" spc="-1">
              <a:solidFill>
                <a:srgbClr val="D4735E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D1CA75"/>
                </a:solidFill>
                <a:latin typeface="Times New Roman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D1CA75"/>
                </a:solidFill>
                <a:latin typeface="Times New Roman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D1CA75"/>
                </a:solidFill>
                <a:latin typeface="Times New Roman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600" b="0" strike="noStrike" spc="-1">
                <a:solidFill>
                  <a:srgbClr val="D1CA75"/>
                </a:solidFill>
                <a:latin typeface="Times New Roman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D1CA75"/>
                </a:solidFill>
                <a:latin typeface="Times New Roman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D1CA75"/>
                </a:solidFill>
                <a:latin typeface="Times New Roman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D1CA75"/>
                </a:solidFill>
                <a:latin typeface="Times New Roman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dt"/>
          </p:nvPr>
        </p:nvSpPr>
        <p:spPr>
          <a:xfrm>
            <a:off x="578160" y="6165360"/>
            <a:ext cx="2844360" cy="36468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ftr"/>
          </p:nvPr>
        </p:nvSpPr>
        <p:spPr>
          <a:xfrm>
            <a:off x="4133880" y="6165360"/>
            <a:ext cx="3860280" cy="36468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sldNum"/>
          </p:nvPr>
        </p:nvSpPr>
        <p:spPr>
          <a:xfrm>
            <a:off x="8705880" y="6165360"/>
            <a:ext cx="2844360" cy="36468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Times New Roman"/>
              </a:rPr>
              <a:t>Для правки текста заглавия щёлкните мышью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674616"/>
                </a:solidFill>
                <a:latin typeface="Times New Roman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674616"/>
                </a:solidFill>
                <a:latin typeface="Times New Roman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674616"/>
                </a:solidFill>
                <a:latin typeface="Times New Roman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600" b="0" strike="noStrike" spc="-1">
                <a:solidFill>
                  <a:srgbClr val="674616"/>
                </a:solidFill>
                <a:latin typeface="Times New Roman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674616"/>
                </a:solidFill>
                <a:latin typeface="Times New Roman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674616"/>
                </a:solidFill>
                <a:latin typeface="Times New Roman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674616"/>
                </a:solidFill>
                <a:latin typeface="Times New Roman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884880" y="367200"/>
            <a:ext cx="10431360" cy="87192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ct val="100000"/>
              </a:lnSpc>
            </a:pPr>
            <a:endParaRPr lang="ru-RU" sz="2800" b="1" spc="-1" dirty="0" smtClean="0">
              <a:solidFill>
                <a:srgbClr val="65281B"/>
              </a:solidFill>
              <a:latin typeface="Times New Roman"/>
              <a:ea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800" b="1" spc="-1" dirty="0" smtClean="0">
                <a:solidFill>
                  <a:srgbClr val="65281B"/>
                </a:solidFill>
                <a:latin typeface="Times New Roman"/>
                <a:ea typeface="Arial"/>
              </a:rPr>
              <a:t>МБУ «Централизованная клубная система</a:t>
            </a:r>
            <a:r>
              <a:rPr lang="ru-RU" sz="2800" b="1" strike="noStrike" spc="-1" dirty="0" smtClean="0">
                <a:solidFill>
                  <a:srgbClr val="65281B"/>
                </a:solidFill>
                <a:latin typeface="Times New Roman"/>
                <a:ea typeface="Arial"/>
              </a:rPr>
              <a:t>» м.р. Приволжский</a:t>
            </a:r>
            <a:r>
              <a:rPr dirty="0"/>
              <a:t/>
            </a:r>
            <a:br>
              <a:rPr dirty="0"/>
            </a:br>
            <a:endParaRPr lang="ru-RU" sz="2800" b="0" strike="noStrike" spc="-1" dirty="0">
              <a:solidFill>
                <a:srgbClr val="D4735E"/>
              </a:solidFill>
              <a:latin typeface="Times New Roman"/>
            </a:endParaRPr>
          </a:p>
        </p:txBody>
      </p:sp>
      <p:sp>
        <p:nvSpPr>
          <p:cNvPr id="83" name="TextShape 2"/>
          <p:cNvSpPr txBox="1"/>
          <p:nvPr/>
        </p:nvSpPr>
        <p:spPr>
          <a:xfrm>
            <a:off x="6387480" y="3404880"/>
            <a:ext cx="4268520" cy="30751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ru-RU" sz="2800" b="1" strike="noStrike" spc="-1" dirty="0">
              <a:latin typeface="Tinos"/>
            </a:endParaRPr>
          </a:p>
        </p:txBody>
      </p:sp>
      <p:sp>
        <p:nvSpPr>
          <p:cNvPr id="85" name="TextShape 3"/>
          <p:cNvSpPr txBox="1"/>
          <p:nvPr/>
        </p:nvSpPr>
        <p:spPr>
          <a:xfrm>
            <a:off x="2017676" y="1528644"/>
            <a:ext cx="7678724" cy="332792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 algn="ctr"/>
            <a:endParaRPr lang="ru-RU" sz="2200" b="1" strike="noStrike" spc="-1" dirty="0">
              <a:solidFill>
                <a:srgbClr val="7B3D00"/>
              </a:solidFill>
              <a:latin typeface="Tinos"/>
            </a:endParaRPr>
          </a:p>
          <a:p>
            <a:pPr algn="ctr"/>
            <a:endParaRPr lang="ru-RU" sz="2200" b="1" strike="noStrike" spc="-1" dirty="0">
              <a:solidFill>
                <a:srgbClr val="7B3D00"/>
              </a:solidFill>
              <a:latin typeface="Tinos"/>
            </a:endParaRPr>
          </a:p>
          <a:p>
            <a:pPr algn="ctr"/>
            <a:r>
              <a:rPr lang="ru-RU" sz="4400" b="1" u="sng" strike="noStrike" spc="-1" dirty="0" smtClean="0">
                <a:solidFill>
                  <a:srgbClr val="7B3D00"/>
                </a:solidFill>
                <a:latin typeface="Times New Roman" pitchFamily="18" charset="0"/>
                <a:cs typeface="Times New Roman" pitchFamily="18" charset="0"/>
              </a:rPr>
              <a:t>Чудо-глина –инклюзивная  гончарная  мастерская</a:t>
            </a:r>
            <a:endParaRPr lang="ru-RU" sz="4400" b="1" u="sng" strike="noStrike" spc="-1" dirty="0">
              <a:solidFill>
                <a:srgbClr val="7B3D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Рисунок 102"/>
          <p:cNvPicPr/>
          <p:nvPr/>
        </p:nvPicPr>
        <p:blipFill>
          <a:blip r:embed="rId2"/>
          <a:stretch/>
        </p:blipFill>
        <p:spPr>
          <a:xfrm rot="5400000">
            <a:off x="2835000" y="-999720"/>
            <a:ext cx="6293880" cy="8695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Рисунок 103"/>
          <p:cNvPicPr/>
          <p:nvPr/>
        </p:nvPicPr>
        <p:blipFill>
          <a:blip r:embed="rId2"/>
          <a:stretch/>
        </p:blipFill>
        <p:spPr>
          <a:xfrm>
            <a:off x="1494000" y="0"/>
            <a:ext cx="9203400" cy="6857640"/>
          </a:xfrm>
          <a:prstGeom prst="rect">
            <a:avLst/>
          </a:prstGeom>
          <a:ln>
            <a:noFill/>
          </a:ln>
        </p:spPr>
      </p:pic>
      <p:sp>
        <p:nvSpPr>
          <p:cNvPr id="105" name="CustomShape 1"/>
          <p:cNvSpPr/>
          <p:nvPr/>
        </p:nvSpPr>
        <p:spPr>
          <a:xfrm>
            <a:off x="1688040" y="275400"/>
            <a:ext cx="6081840" cy="1279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600" b="1" strike="noStrike" spc="-1">
                <a:solidFill>
                  <a:srgbClr val="873624"/>
                </a:solidFill>
                <a:latin typeface="Times New Roman"/>
                <a:ea typeface="Arial"/>
              </a:rPr>
              <a:t>Приходите к нам на </a:t>
            </a:r>
            <a:endParaRPr lang="ru-RU" sz="2600" b="1" strike="noStrike" spc="-1">
              <a:latin typeface="Tinos"/>
            </a:endParaRPr>
          </a:p>
          <a:p>
            <a:pPr>
              <a:lnSpc>
                <a:spcPct val="100000"/>
              </a:lnSpc>
            </a:pPr>
            <a:r>
              <a:rPr lang="ru-RU" sz="2600" b="1" strike="noStrike" spc="-1">
                <a:solidFill>
                  <a:srgbClr val="873624"/>
                </a:solidFill>
                <a:latin typeface="Times New Roman"/>
                <a:ea typeface="Arial"/>
              </a:rPr>
              <a:t>« Чудо-глину», с нами интересно!</a:t>
            </a:r>
            <a:endParaRPr lang="ru-RU" sz="2600" b="1" strike="noStrike" spc="-1">
              <a:latin typeface="Tino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Shape 1"/>
          <p:cNvSpPr txBox="1"/>
          <p:nvPr/>
        </p:nvSpPr>
        <p:spPr>
          <a:xfrm>
            <a:off x="4536000" y="3096000"/>
            <a:ext cx="3600000" cy="1800360"/>
          </a:xfrm>
          <a:prstGeom prst="rect">
            <a:avLst/>
          </a:prstGeom>
        </p:spPr>
      </p:sp>
      <p:sp>
        <p:nvSpPr>
          <p:cNvPr id="107" name="TextShape 2"/>
          <p:cNvSpPr txBox="1"/>
          <p:nvPr/>
        </p:nvSpPr>
        <p:spPr>
          <a:xfrm>
            <a:off x="2351880" y="1152000"/>
            <a:ext cx="6936120" cy="2664000"/>
          </a:xfrm>
          <a:prstGeom prst="rect">
            <a:avLst/>
          </a:prstGeom>
        </p:spPr>
        <p:txBody>
          <a:bodyPr lIns="90000" tIns="45000" rIns="90000" bIns="45000">
            <a:prstTxWarp prst="textCascadeUp">
              <a:avLst/>
            </a:prstTxWarp>
            <a:noAutofit/>
          </a:bodyPr>
          <a:lstStyle/>
          <a:p>
            <a:endParaRPr lang="ru-RU" sz="4000" b="1" strike="noStrike" spc="-1">
              <a:solidFill>
                <a:srgbClr val="B85C00"/>
              </a:solidFill>
              <a:latin typeface="Tinos"/>
            </a:endParaRPr>
          </a:p>
          <a:p>
            <a:endParaRPr lang="ru-RU" sz="4000" b="1" strike="noStrike" spc="-1">
              <a:solidFill>
                <a:srgbClr val="B85C00"/>
              </a:solidFill>
              <a:latin typeface="Tinos"/>
            </a:endParaRPr>
          </a:p>
          <a:p>
            <a:endParaRPr lang="ru-RU" sz="4000" b="1" strike="noStrike" spc="-1">
              <a:solidFill>
                <a:srgbClr val="B85C00"/>
              </a:solidFill>
              <a:latin typeface="Tinos"/>
            </a:endParaRPr>
          </a:p>
          <a:p>
            <a:r>
              <a:rPr lang="ru-RU" sz="4000" b="1" strike="noStrike" spc="-1">
                <a:solidFill>
                  <a:srgbClr val="B85C00"/>
                </a:solidFill>
                <a:latin typeface="Tinos"/>
              </a:rPr>
              <a:t>        Спасибо за внимание!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448560" y="470520"/>
            <a:ext cx="11291760" cy="5898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endParaRPr lang="ru-RU" sz="1800" b="1" strike="noStrike" spc="-1">
              <a:latin typeface="Tinos"/>
            </a:endParaRPr>
          </a:p>
          <a:p>
            <a:pPr>
              <a:lnSpc>
                <a:spcPct val="100000"/>
              </a:lnSpc>
            </a:pPr>
            <a:endParaRPr lang="ru-RU" sz="1800" b="1" strike="noStrike" spc="-1">
              <a:latin typeface="Tinos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873624"/>
                </a:solidFill>
                <a:latin typeface="Times New Roman"/>
                <a:ea typeface="Times New Roman"/>
              </a:rPr>
              <a:t>Цель проекта: </a:t>
            </a:r>
            <a:r>
              <a:rPr lang="ru-RU" sz="2000" b="0" strike="noStrike" spc="-1">
                <a:solidFill>
                  <a:srgbClr val="873624"/>
                </a:solidFill>
                <a:latin typeface="Times New Roman"/>
                <a:ea typeface="Times New Roman"/>
              </a:rPr>
              <a:t>Расширение и систематизация знаний об использовании глины, о подготовке к работе с глиной и техниках, используемых при лепке из глины.</a:t>
            </a:r>
            <a:endParaRPr lang="ru-RU" sz="2000" b="1" strike="noStrike" spc="-1">
              <a:latin typeface="Tinos"/>
            </a:endParaRPr>
          </a:p>
          <a:p>
            <a:pPr>
              <a:lnSpc>
                <a:spcPct val="100000"/>
              </a:lnSpc>
            </a:pPr>
            <a:endParaRPr lang="ru-RU" sz="2000" b="1" strike="noStrike" spc="-1">
              <a:latin typeface="Tinos"/>
            </a:endParaRPr>
          </a:p>
          <a:p>
            <a:pPr>
              <a:lnSpc>
                <a:spcPct val="100000"/>
              </a:lnSpc>
            </a:pPr>
            <a:endParaRPr lang="ru-RU" sz="2000" b="1" strike="noStrike" spc="-1">
              <a:latin typeface="Tinos"/>
            </a:endParaRPr>
          </a:p>
          <a:p>
            <a:pPr>
              <a:lnSpc>
                <a:spcPct val="100000"/>
              </a:lnSpc>
            </a:pPr>
            <a:endParaRPr lang="ru-RU" sz="2000" b="1" strike="noStrike" spc="-1">
              <a:latin typeface="Tinos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873624"/>
                </a:solidFill>
                <a:latin typeface="Times New Roman"/>
                <a:ea typeface="Times New Roman"/>
              </a:rPr>
              <a:t>Задачи проекта</a:t>
            </a:r>
            <a:r>
              <a:rPr lang="ru-RU" sz="2000" b="0" strike="noStrike" spc="-1">
                <a:solidFill>
                  <a:srgbClr val="873624"/>
                </a:solidFill>
                <a:latin typeface="Times New Roman"/>
                <a:ea typeface="Arial"/>
              </a:rPr>
              <a:t>:</a:t>
            </a:r>
            <a:endParaRPr lang="ru-RU" sz="2000" b="1" strike="noStrike" spc="-1">
              <a:latin typeface="Tinos"/>
            </a:endParaRPr>
          </a:p>
          <a:p>
            <a:pPr algn="just">
              <a:lnSpc>
                <a:spcPct val="100000"/>
              </a:lnSpc>
            </a:pPr>
            <a:r>
              <a:rPr lang="ru-RU" sz="2000" b="0" strike="noStrike" spc="-1">
                <a:solidFill>
                  <a:srgbClr val="873624"/>
                </a:solidFill>
                <a:latin typeface="Times New Roman"/>
                <a:ea typeface="Arial"/>
              </a:rPr>
              <a:t> 1. Создать необходимые условия для включения ребенка с ОВЗ в процесс творчества</a:t>
            </a:r>
            <a:endParaRPr lang="ru-RU" sz="2000" b="1" strike="noStrike" spc="-1">
              <a:latin typeface="Tinos"/>
            </a:endParaRPr>
          </a:p>
          <a:p>
            <a:pPr algn="just">
              <a:lnSpc>
                <a:spcPct val="100000"/>
              </a:lnSpc>
            </a:pPr>
            <a:r>
              <a:rPr lang="ru-RU" sz="2000" b="0" strike="noStrike" spc="-1">
                <a:solidFill>
                  <a:srgbClr val="873624"/>
                </a:solidFill>
                <a:latin typeface="Times New Roman"/>
                <a:ea typeface="Arial"/>
              </a:rPr>
              <a:t>2. Привить полезные трудовые навыки,которые в дальнейшем пригодятся детям с ограниченными возможностями здоровья в жизни.</a:t>
            </a:r>
            <a:endParaRPr lang="ru-RU" sz="2000" b="1" strike="noStrike" spc="-1">
              <a:latin typeface="Tinos"/>
            </a:endParaRPr>
          </a:p>
          <a:p>
            <a:pPr algn="just">
              <a:lnSpc>
                <a:spcPct val="100000"/>
              </a:lnSpc>
            </a:pPr>
            <a:r>
              <a:rPr lang="ru-RU" sz="2000" b="0" strike="noStrike" spc="-1">
                <a:solidFill>
                  <a:srgbClr val="873624"/>
                </a:solidFill>
                <a:latin typeface="Times New Roman"/>
                <a:ea typeface="Arial"/>
              </a:rPr>
              <a:t>3. Способствовать развитию логического мышления,творческого воображения,эстетического отношения к предметам народно-прикладного искусства.</a:t>
            </a:r>
            <a:endParaRPr lang="ru-RU" sz="2000" b="1" strike="noStrike" spc="-1">
              <a:latin typeface="Tinos"/>
            </a:endParaRPr>
          </a:p>
          <a:p>
            <a:pPr algn="just">
              <a:lnSpc>
                <a:spcPct val="100000"/>
              </a:lnSpc>
            </a:pPr>
            <a:r>
              <a:rPr lang="ru-RU" sz="2000" b="0" strike="noStrike" spc="-1">
                <a:solidFill>
                  <a:srgbClr val="873624"/>
                </a:solidFill>
                <a:latin typeface="Times New Roman"/>
                <a:ea typeface="Arial"/>
              </a:rPr>
              <a:t>4. Активизировать тактильные ощущения у детей с ограниченными возможностями здоровья</a:t>
            </a:r>
            <a:endParaRPr lang="ru-RU" sz="2000" b="1" strike="noStrike" spc="-1">
              <a:latin typeface="Tinos"/>
            </a:endParaRPr>
          </a:p>
          <a:p>
            <a:pPr algn="just">
              <a:lnSpc>
                <a:spcPct val="100000"/>
              </a:lnSpc>
            </a:pPr>
            <a:endParaRPr lang="ru-RU" sz="2000" b="1" strike="noStrike" spc="-1">
              <a:latin typeface="Tino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529200" y="562320"/>
            <a:ext cx="11182680" cy="5059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u="sng" strike="noStrike" spc="-1">
                <a:solidFill>
                  <a:srgbClr val="873624"/>
                </a:solidFill>
                <a:uFillTx/>
                <a:latin typeface="Times New Roman"/>
                <a:ea typeface="Times New Roman"/>
              </a:rPr>
              <a:t>Результаты проекта</a:t>
            </a:r>
            <a:endParaRPr lang="ru-RU" sz="2000" b="1" strike="noStrike" spc="-1">
              <a:latin typeface="Tinos"/>
            </a:endParaRPr>
          </a:p>
          <a:p>
            <a:pPr algn="just">
              <a:lnSpc>
                <a:spcPct val="100000"/>
              </a:lnSpc>
            </a:pPr>
            <a:r>
              <a:rPr lang="ru-RU" sz="1800" b="1" strike="noStrike" spc="-1">
                <a:solidFill>
                  <a:srgbClr val="873624"/>
                </a:solidFill>
                <a:latin typeface="Times New Roman"/>
                <a:ea typeface="Times New Roman"/>
              </a:rPr>
              <a:t>Количественные:</a:t>
            </a:r>
            <a:endParaRPr lang="ru-RU" sz="1800" b="1" strike="noStrike" spc="-1">
              <a:latin typeface="Tinos"/>
            </a:endParaRPr>
          </a:p>
          <a:p>
            <a:pPr algn="just">
              <a:lnSpc>
                <a:spcPct val="100000"/>
              </a:lnSpc>
            </a:pPr>
            <a:r>
              <a:rPr lang="ru-RU" sz="1800" b="0" i="1" strike="noStrike" spc="-1">
                <a:solidFill>
                  <a:srgbClr val="873624"/>
                </a:solidFill>
                <a:latin typeface="Times New Roman"/>
                <a:ea typeface="Times New Roman"/>
              </a:rPr>
              <a:t>Создание гончарной мастерской. Не менее 20 детей с ОВЗ освоили технику глинотерапии, проведено более 20 занятий в гончарной мастерской, выпустили 4-х онлайн мастер-класса, опубликовали  более 3 статей о ходе реализации проекта. Создано более 50 декоративных глиняных игрушек.</a:t>
            </a:r>
            <a:endParaRPr lang="ru-RU" sz="1800" b="1" strike="noStrike" spc="-1">
              <a:latin typeface="Tinos"/>
            </a:endParaRPr>
          </a:p>
          <a:p>
            <a:pPr algn="just">
              <a:lnSpc>
                <a:spcPct val="100000"/>
              </a:lnSpc>
            </a:pPr>
            <a:r>
              <a:rPr lang="ru-RU" sz="1800" b="1" strike="noStrike" spc="-1">
                <a:solidFill>
                  <a:srgbClr val="873624"/>
                </a:solidFill>
                <a:latin typeface="Times New Roman"/>
                <a:ea typeface="Times New Roman"/>
              </a:rPr>
              <a:t>Качественные:</a:t>
            </a:r>
            <a:endParaRPr lang="ru-RU" sz="1800" b="1" strike="noStrike" spc="-1">
              <a:latin typeface="Tinos"/>
            </a:endParaRP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ru-RU" sz="1800" b="0" i="1" strike="noStrike" spc="-1">
                <a:solidFill>
                  <a:srgbClr val="873624"/>
                </a:solidFill>
                <a:latin typeface="Times New Roman"/>
                <a:ea typeface="Times New Roman"/>
              </a:rPr>
              <a:t>1.	Улучшилась  моторика рук у всех участников проекта(100%). </a:t>
            </a:r>
            <a:endParaRPr lang="ru-RU" sz="1800" b="1" strike="noStrike" spc="-1">
              <a:latin typeface="Tinos"/>
            </a:endParaRP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ru-RU" sz="1800" b="0" i="1" strike="noStrike" spc="-1">
                <a:solidFill>
                  <a:srgbClr val="873624"/>
                </a:solidFill>
                <a:latin typeface="Times New Roman"/>
                <a:ea typeface="Times New Roman"/>
              </a:rPr>
              <a:t>2.	Снизилась агрессивность   и снято нервное напряжение, вызванного страхами и негативными эмоциями</a:t>
            </a:r>
            <a:endParaRPr lang="ru-RU" sz="1800" b="1" strike="noStrike" spc="-1">
              <a:latin typeface="Tinos"/>
            </a:endParaRP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ru-RU" sz="1800" b="0" i="1" strike="noStrike" spc="-1">
                <a:solidFill>
                  <a:srgbClr val="873624"/>
                </a:solidFill>
                <a:latin typeface="Times New Roman"/>
                <a:ea typeface="Times New Roman"/>
              </a:rPr>
              <a:t>3.	В результате проекта открылась первая  бесплатная гончарная мастерская для детей с ограниченными возможностями. Мастер – классы мастерской позволяют освоить основные навыки работы с глиной: лепка, роспись и обжиг.</a:t>
            </a:r>
            <a:endParaRPr lang="ru-RU" sz="1800" b="1" strike="noStrike" spc="-1">
              <a:latin typeface="Tinos"/>
            </a:endParaRP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ru-RU" sz="1800" b="0" i="1" strike="noStrike" spc="-1">
                <a:solidFill>
                  <a:srgbClr val="873624"/>
                </a:solidFill>
                <a:latin typeface="Times New Roman"/>
                <a:ea typeface="Times New Roman"/>
              </a:rPr>
              <a:t>4.	Проект заключается не только в открытие творческой мастерской, но и в дальнейшем расширении услуг нового вида деятельности, связанного с расширением и пропаганды ремесленных традиций. </a:t>
            </a:r>
            <a:endParaRPr lang="ru-RU" sz="1800" b="1" strike="noStrike" spc="-1">
              <a:latin typeface="Tinos"/>
            </a:endParaRP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ru-RU" sz="1800" b="0" i="1" strike="noStrike" spc="-1">
                <a:solidFill>
                  <a:srgbClr val="873624"/>
                </a:solidFill>
                <a:latin typeface="Times New Roman"/>
                <a:ea typeface="Times New Roman"/>
              </a:rPr>
              <a:t>5. Не менее 75% детей посетили занятия по гончарному мастерству, </a:t>
            </a:r>
            <a:endParaRPr lang="ru-RU" sz="1800" b="1" strike="noStrike" spc="-1">
              <a:latin typeface="Tinos"/>
            </a:endParaRP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ru-RU" sz="1800" b="0" i="1" strike="noStrike" spc="-1">
                <a:solidFill>
                  <a:srgbClr val="873624"/>
                </a:solidFill>
                <a:latin typeface="Times New Roman"/>
                <a:ea typeface="Times New Roman"/>
              </a:rPr>
              <a:t>6. Проведено анкетировано 100% родителей на предмет положительного влияния работы с глиной на психоэмоциональное состояние детей. </a:t>
            </a:r>
            <a:endParaRPr lang="ru-RU" sz="1800" b="1" strike="noStrike" spc="-1">
              <a:latin typeface="Tinos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1800" b="0" i="1" strike="noStrike" spc="-1">
                <a:solidFill>
                  <a:srgbClr val="873624"/>
                </a:solidFill>
                <a:latin typeface="Times New Roman"/>
                <a:ea typeface="Times New Roman"/>
              </a:rPr>
              <a:t>        7. Три педагога  приняли участие в открытом мастер-классе по гончарному ремеслу.</a:t>
            </a:r>
            <a:endParaRPr lang="ru-RU" sz="1800" b="1" strike="noStrike" spc="-1">
              <a:latin typeface="Tino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Рисунок 87"/>
          <p:cNvPicPr/>
          <p:nvPr/>
        </p:nvPicPr>
        <p:blipFill>
          <a:blip r:embed="rId2"/>
          <a:stretch/>
        </p:blipFill>
        <p:spPr>
          <a:xfrm>
            <a:off x="78840" y="0"/>
            <a:ext cx="6915240" cy="6857640"/>
          </a:xfrm>
          <a:prstGeom prst="rect">
            <a:avLst/>
          </a:prstGeom>
          <a:ln>
            <a:noFill/>
          </a:ln>
        </p:spPr>
      </p:pic>
      <p:sp>
        <p:nvSpPr>
          <p:cNvPr id="89" name="CustomShape 1"/>
          <p:cNvSpPr/>
          <p:nvPr/>
        </p:nvSpPr>
        <p:spPr>
          <a:xfrm>
            <a:off x="6932520" y="378720"/>
            <a:ext cx="4937040" cy="33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endParaRPr lang="ru-RU" sz="1800" b="1" strike="noStrike" spc="-1" dirty="0">
              <a:latin typeface="Tinos"/>
            </a:endParaRPr>
          </a:p>
          <a:p>
            <a:pPr>
              <a:lnSpc>
                <a:spcPct val="100000"/>
              </a:lnSpc>
            </a:pPr>
            <a:endParaRPr lang="ru-RU" sz="1800" b="1" strike="noStrike" spc="-1" dirty="0">
              <a:latin typeface="Tinos"/>
            </a:endParaRPr>
          </a:p>
          <a:p>
            <a:pPr>
              <a:lnSpc>
                <a:spcPct val="100000"/>
              </a:lnSpc>
            </a:pPr>
            <a:endParaRPr lang="ru-RU" sz="1800" b="1" strike="noStrike" spc="-1" dirty="0">
              <a:latin typeface="Tinos"/>
            </a:endParaRPr>
          </a:p>
          <a:p>
            <a:pPr algn="ctr">
              <a:lnSpc>
                <a:spcPct val="100000"/>
              </a:lnSpc>
            </a:pPr>
            <a:endParaRPr lang="ru-RU" sz="2600" b="1" strike="noStrike" spc="-1" dirty="0" smtClean="0">
              <a:solidFill>
                <a:srgbClr val="873624"/>
              </a:solidFill>
              <a:latin typeface="Times New Roman"/>
              <a:ea typeface="Arial"/>
            </a:endParaRPr>
          </a:p>
          <a:p>
            <a:pPr algn="ctr">
              <a:lnSpc>
                <a:spcPct val="100000"/>
              </a:lnSpc>
            </a:pPr>
            <a:endParaRPr lang="ru-RU" sz="2600" b="1" spc="-1" dirty="0">
              <a:solidFill>
                <a:srgbClr val="873624"/>
              </a:solidFill>
              <a:latin typeface="Times New Roman"/>
              <a:ea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600" b="1" strike="noStrike" spc="-1" dirty="0" smtClean="0">
                <a:solidFill>
                  <a:srgbClr val="873624"/>
                </a:solidFill>
                <a:latin typeface="Times New Roman"/>
                <a:ea typeface="Arial"/>
              </a:rPr>
              <a:t>Групповая </a:t>
            </a:r>
            <a:r>
              <a:rPr lang="ru-RU" sz="2600" b="1" strike="noStrike" spc="-1" dirty="0">
                <a:solidFill>
                  <a:srgbClr val="873624"/>
                </a:solidFill>
                <a:latin typeface="Times New Roman"/>
                <a:ea typeface="Arial"/>
              </a:rPr>
              <a:t>работа </a:t>
            </a:r>
            <a:endParaRPr lang="ru-RU" sz="2600" b="1" strike="noStrike" spc="-1" dirty="0" smtClean="0">
              <a:solidFill>
                <a:srgbClr val="873624"/>
              </a:solidFill>
              <a:latin typeface="Times New Roman"/>
              <a:ea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Рисунок 89"/>
          <p:cNvPicPr/>
          <p:nvPr/>
        </p:nvPicPr>
        <p:blipFill>
          <a:blip r:embed="rId2"/>
          <a:stretch/>
        </p:blipFill>
        <p:spPr>
          <a:xfrm>
            <a:off x="-720" y="0"/>
            <a:ext cx="5215680" cy="6857640"/>
          </a:xfrm>
          <a:prstGeom prst="rect">
            <a:avLst/>
          </a:prstGeom>
          <a:ln>
            <a:noFill/>
          </a:ln>
        </p:spPr>
      </p:pic>
      <p:sp>
        <p:nvSpPr>
          <p:cNvPr id="91" name="CustomShape 1"/>
          <p:cNvSpPr/>
          <p:nvPr/>
        </p:nvSpPr>
        <p:spPr>
          <a:xfrm>
            <a:off x="6083280" y="2545200"/>
            <a:ext cx="5166000" cy="12926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600" b="1" spc="-1" dirty="0" smtClean="0">
                <a:solidFill>
                  <a:srgbClr val="873624"/>
                </a:solidFill>
                <a:latin typeface="Times New Roman"/>
                <a:ea typeface="Arial"/>
              </a:rPr>
              <a:t>Руководитель кружка</a:t>
            </a:r>
            <a:r>
              <a:rPr lang="ru-RU" sz="2600" b="1" strike="noStrike" spc="-1" dirty="0" smtClean="0">
                <a:solidFill>
                  <a:srgbClr val="873624"/>
                </a:solidFill>
                <a:latin typeface="Times New Roman"/>
                <a:ea typeface="Arial"/>
              </a:rPr>
              <a:t> </a:t>
            </a:r>
            <a:endParaRPr lang="ru-RU" sz="2600" b="1" strike="noStrike" spc="-1" dirty="0">
              <a:latin typeface="Tinos"/>
            </a:endParaRPr>
          </a:p>
          <a:p>
            <a:pPr algn="ctr">
              <a:lnSpc>
                <a:spcPct val="100000"/>
              </a:lnSpc>
            </a:pPr>
            <a:r>
              <a:rPr lang="ru-RU" sz="2600" b="1" strike="noStrike" spc="-1" dirty="0">
                <a:solidFill>
                  <a:srgbClr val="873624"/>
                </a:solidFill>
                <a:latin typeface="Times New Roman"/>
                <a:ea typeface="Arial"/>
              </a:rPr>
              <a:t>Штыкова Е.С.</a:t>
            </a:r>
            <a:endParaRPr lang="ru-RU" sz="2600" b="1" strike="noStrike" spc="-1" dirty="0">
              <a:latin typeface="Tinos"/>
            </a:endParaRPr>
          </a:p>
          <a:p>
            <a:pPr algn="ctr">
              <a:lnSpc>
                <a:spcPct val="100000"/>
              </a:lnSpc>
            </a:pPr>
            <a:r>
              <a:rPr lang="ru-RU" sz="2600" b="1" strike="noStrike" spc="-1" dirty="0">
                <a:solidFill>
                  <a:srgbClr val="873624"/>
                </a:solidFill>
                <a:latin typeface="Times New Roman"/>
                <a:ea typeface="Arial"/>
              </a:rPr>
              <a:t>проходит обучение</a:t>
            </a:r>
            <a:endParaRPr lang="ru-RU" sz="2600" b="1" strike="noStrike" spc="-1" dirty="0">
              <a:latin typeface="Tino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Рисунок 91"/>
          <p:cNvPicPr/>
          <p:nvPr/>
        </p:nvPicPr>
        <p:blipFill>
          <a:blip r:embed="rId2"/>
          <a:stretch/>
        </p:blipFill>
        <p:spPr>
          <a:xfrm>
            <a:off x="6427800" y="0"/>
            <a:ext cx="5382000" cy="6857640"/>
          </a:xfrm>
          <a:prstGeom prst="rect">
            <a:avLst/>
          </a:prstGeom>
          <a:ln>
            <a:noFill/>
          </a:ln>
        </p:spPr>
      </p:pic>
      <p:sp>
        <p:nvSpPr>
          <p:cNvPr id="93" name="CustomShape 1"/>
          <p:cNvSpPr/>
          <p:nvPr/>
        </p:nvSpPr>
        <p:spPr>
          <a:xfrm>
            <a:off x="632520" y="2673720"/>
            <a:ext cx="5842440" cy="521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600" b="1" strike="noStrike" spc="-1">
                <a:solidFill>
                  <a:srgbClr val="873624"/>
                </a:solidFill>
                <a:latin typeface="Times New Roman"/>
                <a:ea typeface="Arial"/>
              </a:rPr>
              <a:t>глиняные изделия на сушке</a:t>
            </a: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 </a:t>
            </a:r>
            <a:endParaRPr lang="ru-RU" sz="1800" b="1" strike="noStrike" spc="-1">
              <a:latin typeface="Tino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Рисунок 93"/>
          <p:cNvPicPr/>
          <p:nvPr/>
        </p:nvPicPr>
        <p:blipFill>
          <a:blip r:embed="rId2"/>
          <a:stretch/>
        </p:blipFill>
        <p:spPr>
          <a:xfrm>
            <a:off x="5142240" y="0"/>
            <a:ext cx="6598080" cy="4893480"/>
          </a:xfrm>
          <a:prstGeom prst="rect">
            <a:avLst/>
          </a:prstGeom>
          <a:ln>
            <a:noFill/>
          </a:ln>
        </p:spPr>
      </p:pic>
      <p:pic>
        <p:nvPicPr>
          <p:cNvPr id="95" name="Рисунок 94"/>
          <p:cNvPicPr/>
          <p:nvPr/>
        </p:nvPicPr>
        <p:blipFill>
          <a:blip r:embed="rId3"/>
          <a:stretch/>
        </p:blipFill>
        <p:spPr>
          <a:xfrm>
            <a:off x="47160" y="0"/>
            <a:ext cx="5101920" cy="6777360"/>
          </a:xfrm>
          <a:prstGeom prst="rect">
            <a:avLst/>
          </a:prstGeom>
          <a:ln>
            <a:noFill/>
          </a:ln>
        </p:spPr>
      </p:pic>
      <p:sp>
        <p:nvSpPr>
          <p:cNvPr id="96" name="CustomShape 1"/>
          <p:cNvSpPr/>
          <p:nvPr/>
        </p:nvSpPr>
        <p:spPr>
          <a:xfrm>
            <a:off x="5544000" y="5267520"/>
            <a:ext cx="6233040" cy="76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200" b="1" strike="noStrike" spc="-1">
                <a:solidFill>
                  <a:srgbClr val="873624"/>
                </a:solidFill>
                <a:latin typeface="Times New Roman"/>
                <a:ea typeface="Arial"/>
              </a:rPr>
              <a:t>открытый мастер-класс по изготовлению глиняной подковы</a:t>
            </a:r>
            <a:endParaRPr lang="ru-RU" sz="2200" b="1" strike="noStrike" spc="-1">
              <a:latin typeface="Tino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Рисунок 96"/>
          <p:cNvPicPr/>
          <p:nvPr/>
        </p:nvPicPr>
        <p:blipFill>
          <a:blip r:embed="rId2"/>
          <a:stretch/>
        </p:blipFill>
        <p:spPr>
          <a:xfrm>
            <a:off x="5888160" y="-1440"/>
            <a:ext cx="6288120" cy="4453560"/>
          </a:xfrm>
          <a:prstGeom prst="rect">
            <a:avLst/>
          </a:prstGeom>
          <a:ln>
            <a:noFill/>
          </a:ln>
        </p:spPr>
      </p:pic>
      <p:pic>
        <p:nvPicPr>
          <p:cNvPr id="98" name="Рисунок 97"/>
          <p:cNvPicPr/>
          <p:nvPr/>
        </p:nvPicPr>
        <p:blipFill>
          <a:blip r:embed="rId3"/>
          <a:stretch/>
        </p:blipFill>
        <p:spPr>
          <a:xfrm rot="16200000">
            <a:off x="751320" y="1721160"/>
            <a:ext cx="4401720" cy="5871960"/>
          </a:xfrm>
          <a:prstGeom prst="rect">
            <a:avLst/>
          </a:prstGeom>
          <a:ln>
            <a:noFill/>
          </a:ln>
        </p:spPr>
      </p:pic>
      <p:sp>
        <p:nvSpPr>
          <p:cNvPr id="99" name="CustomShape 1"/>
          <p:cNvSpPr/>
          <p:nvPr/>
        </p:nvSpPr>
        <p:spPr>
          <a:xfrm>
            <a:off x="425880" y="344160"/>
            <a:ext cx="4590000" cy="791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endParaRPr lang="ru-RU" sz="1800" b="1" strike="noStrike" spc="-1">
              <a:latin typeface="Tinos"/>
            </a:endParaRPr>
          </a:p>
          <a:p>
            <a:pPr>
              <a:lnSpc>
                <a:spcPct val="100000"/>
              </a:lnSpc>
            </a:pPr>
            <a:r>
              <a:rPr lang="ru-RU" sz="2600" b="1" strike="noStrike" spc="-1">
                <a:solidFill>
                  <a:srgbClr val="873624"/>
                </a:solidFill>
                <a:latin typeface="Times New Roman"/>
                <a:ea typeface="Arial"/>
              </a:rPr>
              <a:t>готовые работы наших ребят</a:t>
            </a:r>
            <a:endParaRPr lang="ru-RU" sz="2600" b="1" strike="noStrike" spc="-1">
              <a:latin typeface="Tino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Рисунок 99"/>
          <p:cNvPicPr/>
          <p:nvPr/>
        </p:nvPicPr>
        <p:blipFill>
          <a:blip r:embed="rId2"/>
          <a:stretch/>
        </p:blipFill>
        <p:spPr>
          <a:xfrm rot="5400000">
            <a:off x="-1089000" y="1091520"/>
            <a:ext cx="6374520" cy="4179240"/>
          </a:xfrm>
          <a:prstGeom prst="rect">
            <a:avLst/>
          </a:prstGeom>
          <a:ln>
            <a:noFill/>
          </a:ln>
        </p:spPr>
      </p:pic>
      <p:pic>
        <p:nvPicPr>
          <p:cNvPr id="101" name="Рисунок 100"/>
          <p:cNvPicPr/>
          <p:nvPr/>
        </p:nvPicPr>
        <p:blipFill>
          <a:blip r:embed="rId3"/>
          <a:stretch/>
        </p:blipFill>
        <p:spPr>
          <a:xfrm rot="5400000">
            <a:off x="6691320" y="947160"/>
            <a:ext cx="6448320" cy="4541760"/>
          </a:xfrm>
          <a:prstGeom prst="rect">
            <a:avLst/>
          </a:prstGeom>
          <a:ln>
            <a:noFill/>
          </a:ln>
        </p:spPr>
      </p:pic>
      <p:sp>
        <p:nvSpPr>
          <p:cNvPr id="102" name="CustomShape 1"/>
          <p:cNvSpPr/>
          <p:nvPr/>
        </p:nvSpPr>
        <p:spPr>
          <a:xfrm>
            <a:off x="4453920" y="2419560"/>
            <a:ext cx="2881440" cy="76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200" b="1" strike="noStrike" spc="-1">
                <a:solidFill>
                  <a:srgbClr val="873624"/>
                </a:solidFill>
                <a:latin typeface="Times New Roman"/>
                <a:ea typeface="Arial"/>
              </a:rPr>
              <a:t>педагоги проходят обучение</a:t>
            </a:r>
            <a:endParaRPr lang="ru-RU" sz="2200" b="1" strike="noStrike" spc="-1">
              <a:latin typeface="Tino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3300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3300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</TotalTime>
  <Words>191</Words>
  <Application>Microsoft Office PowerPoint</Application>
  <PresentationFormat>Произвольный</PresentationFormat>
  <Paragraphs>47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мкдц</dc:creator>
  <cp:lastModifiedBy>мкдц</cp:lastModifiedBy>
  <cp:revision>4</cp:revision>
  <dcterms:created xsi:type="dcterms:W3CDTF">2012-12-03T06:56:55Z</dcterms:created>
  <dcterms:modified xsi:type="dcterms:W3CDTF">2024-03-27T04:44:43Z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Security">
    <vt:i4>0</vt:i4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2</vt:i4>
  </property>
  <property fmtid="{D5CDD505-2E9C-101B-9397-08002B2CF9AE}" pid="7" name="Notes">
    <vt:i4>11</vt:i4>
  </property>
  <property fmtid="{D5CDD505-2E9C-101B-9397-08002B2CF9AE}" pid="8" name="PresentationFormat">
    <vt:lpwstr>Widescreen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11</vt:i4>
  </property>
</Properties>
</file>